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6" r:id="rId3"/>
    <p:sldId id="257" r:id="rId4"/>
    <p:sldId id="265" r:id="rId5"/>
    <p:sldId id="258" r:id="rId6"/>
    <p:sldId id="260" r:id="rId7"/>
    <p:sldId id="262" r:id="rId8"/>
    <p:sldId id="264" r:id="rId9"/>
    <p:sldId id="261" r:id="rId10"/>
    <p:sldId id="263" r:id="rId11"/>
  </p:sldIdLst>
  <p:sldSz cx="9144000" cy="6858000" type="screen4x3"/>
  <p:notesSz cx="6889750"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546" y="-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1015"/>
          </a:xfrm>
          <a:prstGeom prst="rect">
            <a:avLst/>
          </a:prstGeom>
        </p:spPr>
        <p:txBody>
          <a:bodyPr vert="horz" lIns="96625" tIns="48312" rIns="96625" bIns="48312" rtlCol="0"/>
          <a:lstStyle>
            <a:lvl1pPr algn="l">
              <a:defRPr sz="1300"/>
            </a:lvl1pPr>
          </a:lstStyle>
          <a:p>
            <a:endParaRPr lang="en-IN"/>
          </a:p>
        </p:txBody>
      </p:sp>
      <p:sp>
        <p:nvSpPr>
          <p:cNvPr id="3" name="Date Placeholder 2"/>
          <p:cNvSpPr>
            <a:spLocks noGrp="1"/>
          </p:cNvSpPr>
          <p:nvPr>
            <p:ph type="dt" idx="1"/>
          </p:nvPr>
        </p:nvSpPr>
        <p:spPr>
          <a:xfrm>
            <a:off x="3902597" y="0"/>
            <a:ext cx="2985558" cy="501015"/>
          </a:xfrm>
          <a:prstGeom prst="rect">
            <a:avLst/>
          </a:prstGeom>
        </p:spPr>
        <p:txBody>
          <a:bodyPr vert="horz" lIns="96625" tIns="48312" rIns="96625" bIns="48312" rtlCol="0"/>
          <a:lstStyle>
            <a:lvl1pPr algn="r">
              <a:defRPr sz="1300"/>
            </a:lvl1pPr>
          </a:lstStyle>
          <a:p>
            <a:fld id="{4A616E28-8C0B-4C93-A3E4-B30CF0AAA239}" type="datetimeFigureOut">
              <a:rPr lang="en-IN" smtClean="0"/>
              <a:t>11-05-2023</a:t>
            </a:fld>
            <a:endParaRPr lang="en-IN"/>
          </a:p>
        </p:txBody>
      </p:sp>
      <p:sp>
        <p:nvSpPr>
          <p:cNvPr id="4" name="Slide Image Placeholder 3"/>
          <p:cNvSpPr>
            <a:spLocks noGrp="1" noRot="1" noChangeAspect="1"/>
          </p:cNvSpPr>
          <p:nvPr>
            <p:ph type="sldImg" idx="2"/>
          </p:nvPr>
        </p:nvSpPr>
        <p:spPr>
          <a:xfrm>
            <a:off x="939800" y="750888"/>
            <a:ext cx="5010150" cy="3757612"/>
          </a:xfrm>
          <a:prstGeom prst="rect">
            <a:avLst/>
          </a:prstGeom>
          <a:noFill/>
          <a:ln w="12700">
            <a:solidFill>
              <a:prstClr val="black"/>
            </a:solidFill>
          </a:ln>
        </p:spPr>
        <p:txBody>
          <a:bodyPr vert="horz" lIns="96625" tIns="48312" rIns="96625" bIns="48312" rtlCol="0" anchor="ctr"/>
          <a:lstStyle/>
          <a:p>
            <a:endParaRPr lang="en-IN"/>
          </a:p>
        </p:txBody>
      </p:sp>
      <p:sp>
        <p:nvSpPr>
          <p:cNvPr id="5" name="Notes Placeholder 4"/>
          <p:cNvSpPr>
            <a:spLocks noGrp="1"/>
          </p:cNvSpPr>
          <p:nvPr>
            <p:ph type="body" sz="quarter" idx="3"/>
          </p:nvPr>
        </p:nvSpPr>
        <p:spPr>
          <a:xfrm>
            <a:off x="688975" y="4759643"/>
            <a:ext cx="5511800" cy="4509135"/>
          </a:xfrm>
          <a:prstGeom prst="rect">
            <a:avLst/>
          </a:prstGeom>
        </p:spPr>
        <p:txBody>
          <a:bodyPr vert="horz" lIns="96625" tIns="48312" rIns="96625" bIns="483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517546"/>
            <a:ext cx="2985558" cy="501015"/>
          </a:xfrm>
          <a:prstGeom prst="rect">
            <a:avLst/>
          </a:prstGeom>
        </p:spPr>
        <p:txBody>
          <a:bodyPr vert="horz" lIns="96625" tIns="48312" rIns="96625" bIns="48312" rtlCol="0" anchor="b"/>
          <a:lstStyle>
            <a:lvl1pPr algn="l">
              <a:defRPr sz="1300"/>
            </a:lvl1pPr>
          </a:lstStyle>
          <a:p>
            <a:endParaRPr lang="en-IN"/>
          </a:p>
        </p:txBody>
      </p:sp>
      <p:sp>
        <p:nvSpPr>
          <p:cNvPr id="7" name="Slide Number Placeholder 6"/>
          <p:cNvSpPr>
            <a:spLocks noGrp="1"/>
          </p:cNvSpPr>
          <p:nvPr>
            <p:ph type="sldNum" sz="quarter" idx="5"/>
          </p:nvPr>
        </p:nvSpPr>
        <p:spPr>
          <a:xfrm>
            <a:off x="3902597" y="9517546"/>
            <a:ext cx="2985558" cy="501015"/>
          </a:xfrm>
          <a:prstGeom prst="rect">
            <a:avLst/>
          </a:prstGeom>
        </p:spPr>
        <p:txBody>
          <a:bodyPr vert="horz" lIns="96625" tIns="48312" rIns="96625" bIns="48312" rtlCol="0" anchor="b"/>
          <a:lstStyle>
            <a:lvl1pPr algn="r">
              <a:defRPr sz="1300"/>
            </a:lvl1pPr>
          </a:lstStyle>
          <a:p>
            <a:fld id="{D145BC2F-908C-478B-8111-D06D6280D293}" type="slidenum">
              <a:rPr lang="en-IN" smtClean="0"/>
              <a:t>‹#›</a:t>
            </a:fld>
            <a:endParaRPr lang="en-IN"/>
          </a:p>
        </p:txBody>
      </p:sp>
    </p:spTree>
    <p:extLst>
      <p:ext uri="{BB962C8B-B14F-4D97-AF65-F5344CB8AC3E}">
        <p14:creationId xmlns:p14="http://schemas.microsoft.com/office/powerpoint/2010/main" val="189610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145BC2F-908C-478B-8111-D06D6280D293}" type="slidenum">
              <a:rPr lang="en-IN" smtClean="0"/>
              <a:t>1</a:t>
            </a:fld>
            <a:endParaRPr lang="en-IN"/>
          </a:p>
        </p:txBody>
      </p:sp>
    </p:spTree>
    <p:extLst>
      <p:ext uri="{BB962C8B-B14F-4D97-AF65-F5344CB8AC3E}">
        <p14:creationId xmlns:p14="http://schemas.microsoft.com/office/powerpoint/2010/main" val="939188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145BC2F-908C-478B-8111-D06D6280D293}" type="slidenum">
              <a:rPr lang="en-IN" smtClean="0"/>
              <a:t>10</a:t>
            </a:fld>
            <a:endParaRPr lang="en-IN"/>
          </a:p>
        </p:txBody>
      </p:sp>
    </p:spTree>
    <p:extLst>
      <p:ext uri="{BB962C8B-B14F-4D97-AF65-F5344CB8AC3E}">
        <p14:creationId xmlns:p14="http://schemas.microsoft.com/office/powerpoint/2010/main" val="939188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145BC2F-908C-478B-8111-D06D6280D293}" type="slidenum">
              <a:rPr lang="en-IN" smtClean="0"/>
              <a:t>2</a:t>
            </a:fld>
            <a:endParaRPr lang="en-IN"/>
          </a:p>
        </p:txBody>
      </p:sp>
    </p:spTree>
    <p:extLst>
      <p:ext uri="{BB962C8B-B14F-4D97-AF65-F5344CB8AC3E}">
        <p14:creationId xmlns:p14="http://schemas.microsoft.com/office/powerpoint/2010/main" val="939188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246">
              <a:defRPr/>
            </a:pPr>
            <a:r>
              <a:rPr lang="en-IN" dirty="0"/>
              <a:t>,,,,,,,,,,,,,,,,.</a:t>
            </a:r>
            <a:r>
              <a:rPr lang="en-IN" sz="1300" b="1" dirty="0"/>
              <a:t> </a:t>
            </a:r>
            <a:endParaRPr lang="en-IN" dirty="0"/>
          </a:p>
        </p:txBody>
      </p:sp>
      <p:sp>
        <p:nvSpPr>
          <p:cNvPr id="4" name="Slide Number Placeholder 3"/>
          <p:cNvSpPr>
            <a:spLocks noGrp="1"/>
          </p:cNvSpPr>
          <p:nvPr>
            <p:ph type="sldNum" sz="quarter" idx="10"/>
          </p:nvPr>
        </p:nvSpPr>
        <p:spPr/>
        <p:txBody>
          <a:bodyPr/>
          <a:lstStyle/>
          <a:p>
            <a:fld id="{D145BC2F-908C-478B-8111-D06D6280D293}" type="slidenum">
              <a:rPr lang="en-IN" smtClean="0"/>
              <a:t>3</a:t>
            </a:fld>
            <a:endParaRPr lang="en-IN"/>
          </a:p>
        </p:txBody>
      </p:sp>
    </p:spTree>
    <p:extLst>
      <p:ext uri="{BB962C8B-B14F-4D97-AF65-F5344CB8AC3E}">
        <p14:creationId xmlns:p14="http://schemas.microsoft.com/office/powerpoint/2010/main" val="939188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145BC2F-908C-478B-8111-D06D6280D293}" type="slidenum">
              <a:rPr lang="en-IN" smtClean="0"/>
              <a:t>4</a:t>
            </a:fld>
            <a:endParaRPr lang="en-IN"/>
          </a:p>
        </p:txBody>
      </p:sp>
    </p:spTree>
    <p:extLst>
      <p:ext uri="{BB962C8B-B14F-4D97-AF65-F5344CB8AC3E}">
        <p14:creationId xmlns:p14="http://schemas.microsoft.com/office/powerpoint/2010/main" val="939188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71" indent="-181171">
              <a:buFont typeface="Wingdings" panose="05000000000000000000" pitchFamily="2" charset="2"/>
              <a:buChar char="Ø"/>
            </a:pPr>
            <a:endParaRPr lang="en-IN" dirty="0"/>
          </a:p>
        </p:txBody>
      </p:sp>
      <p:sp>
        <p:nvSpPr>
          <p:cNvPr id="4" name="Slide Number Placeholder 3"/>
          <p:cNvSpPr>
            <a:spLocks noGrp="1"/>
          </p:cNvSpPr>
          <p:nvPr>
            <p:ph type="sldNum" sz="quarter" idx="10"/>
          </p:nvPr>
        </p:nvSpPr>
        <p:spPr/>
        <p:txBody>
          <a:bodyPr/>
          <a:lstStyle/>
          <a:p>
            <a:fld id="{D145BC2F-908C-478B-8111-D06D6280D293}" type="slidenum">
              <a:rPr lang="en-IN" smtClean="0"/>
              <a:t>5</a:t>
            </a:fld>
            <a:endParaRPr lang="en-IN"/>
          </a:p>
        </p:txBody>
      </p:sp>
    </p:spTree>
    <p:extLst>
      <p:ext uri="{BB962C8B-B14F-4D97-AF65-F5344CB8AC3E}">
        <p14:creationId xmlns:p14="http://schemas.microsoft.com/office/powerpoint/2010/main" val="939188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145BC2F-908C-478B-8111-D06D6280D293}" type="slidenum">
              <a:rPr lang="en-IN" smtClean="0"/>
              <a:t>6</a:t>
            </a:fld>
            <a:endParaRPr lang="en-IN"/>
          </a:p>
        </p:txBody>
      </p:sp>
    </p:spTree>
    <p:extLst>
      <p:ext uri="{BB962C8B-B14F-4D97-AF65-F5344CB8AC3E}">
        <p14:creationId xmlns:p14="http://schemas.microsoft.com/office/powerpoint/2010/main" val="939188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145BC2F-908C-478B-8111-D06D6280D293}" type="slidenum">
              <a:rPr lang="en-IN" smtClean="0"/>
              <a:t>7</a:t>
            </a:fld>
            <a:endParaRPr lang="en-IN"/>
          </a:p>
        </p:txBody>
      </p:sp>
    </p:spTree>
    <p:extLst>
      <p:ext uri="{BB962C8B-B14F-4D97-AF65-F5344CB8AC3E}">
        <p14:creationId xmlns:p14="http://schemas.microsoft.com/office/powerpoint/2010/main" val="939188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145BC2F-908C-478B-8111-D06D6280D293}" type="slidenum">
              <a:rPr lang="en-IN" smtClean="0"/>
              <a:t>8</a:t>
            </a:fld>
            <a:endParaRPr lang="en-IN"/>
          </a:p>
        </p:txBody>
      </p:sp>
    </p:spTree>
    <p:extLst>
      <p:ext uri="{BB962C8B-B14F-4D97-AF65-F5344CB8AC3E}">
        <p14:creationId xmlns:p14="http://schemas.microsoft.com/office/powerpoint/2010/main" val="939188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145BC2F-908C-478B-8111-D06D6280D293}" type="slidenum">
              <a:rPr lang="en-IN" smtClean="0"/>
              <a:t>9</a:t>
            </a:fld>
            <a:endParaRPr lang="en-IN"/>
          </a:p>
        </p:txBody>
      </p:sp>
    </p:spTree>
    <p:extLst>
      <p:ext uri="{BB962C8B-B14F-4D97-AF65-F5344CB8AC3E}">
        <p14:creationId xmlns:p14="http://schemas.microsoft.com/office/powerpoint/2010/main" val="939188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CAB498BE-00DD-46CF-BCCA-C35305516789}" type="datetimeFigureOut">
              <a:rPr lang="en-IN" smtClean="0"/>
              <a:t>11-05-2023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08A77F8-BE89-4F8E-8D5F-1F3F085E4B7C}" type="slidenum">
              <a:rPr lang="en-IN" smtClean="0"/>
              <a:t>‹#›</a:t>
            </a:fld>
            <a:endParaRPr lang="en-IN"/>
          </a:p>
        </p:txBody>
      </p:sp>
    </p:spTree>
    <p:extLst>
      <p:ext uri="{BB962C8B-B14F-4D97-AF65-F5344CB8AC3E}">
        <p14:creationId xmlns:p14="http://schemas.microsoft.com/office/powerpoint/2010/main" val="376915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AB498BE-00DD-46CF-BCCA-C35305516789}" type="datetimeFigureOut">
              <a:rPr lang="en-IN" smtClean="0"/>
              <a:t>11-05-2023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08A77F8-BE89-4F8E-8D5F-1F3F085E4B7C}" type="slidenum">
              <a:rPr lang="en-IN" smtClean="0"/>
              <a:t>‹#›</a:t>
            </a:fld>
            <a:endParaRPr lang="en-IN"/>
          </a:p>
        </p:txBody>
      </p:sp>
    </p:spTree>
    <p:extLst>
      <p:ext uri="{BB962C8B-B14F-4D97-AF65-F5344CB8AC3E}">
        <p14:creationId xmlns:p14="http://schemas.microsoft.com/office/powerpoint/2010/main" val="737220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AB498BE-00DD-46CF-BCCA-C35305516789}" type="datetimeFigureOut">
              <a:rPr lang="en-IN" smtClean="0"/>
              <a:t>11-05-2023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08A77F8-BE89-4F8E-8D5F-1F3F085E4B7C}" type="slidenum">
              <a:rPr lang="en-IN" smtClean="0"/>
              <a:t>‹#›</a:t>
            </a:fld>
            <a:endParaRPr lang="en-IN"/>
          </a:p>
        </p:txBody>
      </p:sp>
    </p:spTree>
    <p:extLst>
      <p:ext uri="{BB962C8B-B14F-4D97-AF65-F5344CB8AC3E}">
        <p14:creationId xmlns:p14="http://schemas.microsoft.com/office/powerpoint/2010/main" val="3379449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AB498BE-00DD-46CF-BCCA-C35305516789}" type="datetimeFigureOut">
              <a:rPr lang="en-IN" smtClean="0"/>
              <a:t>11-05-2023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08A77F8-BE89-4F8E-8D5F-1F3F085E4B7C}" type="slidenum">
              <a:rPr lang="en-IN" smtClean="0"/>
              <a:t>‹#›</a:t>
            </a:fld>
            <a:endParaRPr lang="en-IN"/>
          </a:p>
        </p:txBody>
      </p:sp>
    </p:spTree>
    <p:extLst>
      <p:ext uri="{BB962C8B-B14F-4D97-AF65-F5344CB8AC3E}">
        <p14:creationId xmlns:p14="http://schemas.microsoft.com/office/powerpoint/2010/main" val="405325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B498BE-00DD-46CF-BCCA-C35305516789}" type="datetimeFigureOut">
              <a:rPr lang="en-IN" smtClean="0"/>
              <a:t>11-05-2023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08A77F8-BE89-4F8E-8D5F-1F3F085E4B7C}" type="slidenum">
              <a:rPr lang="en-IN" smtClean="0"/>
              <a:t>‹#›</a:t>
            </a:fld>
            <a:endParaRPr lang="en-IN"/>
          </a:p>
        </p:txBody>
      </p:sp>
    </p:spTree>
    <p:extLst>
      <p:ext uri="{BB962C8B-B14F-4D97-AF65-F5344CB8AC3E}">
        <p14:creationId xmlns:p14="http://schemas.microsoft.com/office/powerpoint/2010/main" val="1590183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CAB498BE-00DD-46CF-BCCA-C35305516789}" type="datetimeFigureOut">
              <a:rPr lang="en-IN" smtClean="0"/>
              <a:t>11-05-2023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08A77F8-BE89-4F8E-8D5F-1F3F085E4B7C}" type="slidenum">
              <a:rPr lang="en-IN" smtClean="0"/>
              <a:t>‹#›</a:t>
            </a:fld>
            <a:endParaRPr lang="en-IN"/>
          </a:p>
        </p:txBody>
      </p:sp>
    </p:spTree>
    <p:extLst>
      <p:ext uri="{BB962C8B-B14F-4D97-AF65-F5344CB8AC3E}">
        <p14:creationId xmlns:p14="http://schemas.microsoft.com/office/powerpoint/2010/main" val="3650821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CAB498BE-00DD-46CF-BCCA-C35305516789}" type="datetimeFigureOut">
              <a:rPr lang="en-IN" smtClean="0"/>
              <a:t>11-05-2023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08A77F8-BE89-4F8E-8D5F-1F3F085E4B7C}" type="slidenum">
              <a:rPr lang="en-IN" smtClean="0"/>
              <a:t>‹#›</a:t>
            </a:fld>
            <a:endParaRPr lang="en-IN"/>
          </a:p>
        </p:txBody>
      </p:sp>
    </p:spTree>
    <p:extLst>
      <p:ext uri="{BB962C8B-B14F-4D97-AF65-F5344CB8AC3E}">
        <p14:creationId xmlns:p14="http://schemas.microsoft.com/office/powerpoint/2010/main" val="301458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CAB498BE-00DD-46CF-BCCA-C35305516789}" type="datetimeFigureOut">
              <a:rPr lang="en-IN" smtClean="0"/>
              <a:t>11-05-2023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08A77F8-BE89-4F8E-8D5F-1F3F085E4B7C}" type="slidenum">
              <a:rPr lang="en-IN" smtClean="0"/>
              <a:t>‹#›</a:t>
            </a:fld>
            <a:endParaRPr lang="en-IN"/>
          </a:p>
        </p:txBody>
      </p:sp>
    </p:spTree>
    <p:extLst>
      <p:ext uri="{BB962C8B-B14F-4D97-AF65-F5344CB8AC3E}">
        <p14:creationId xmlns:p14="http://schemas.microsoft.com/office/powerpoint/2010/main" val="2184361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B498BE-00DD-46CF-BCCA-C35305516789}" type="datetimeFigureOut">
              <a:rPr lang="en-IN" smtClean="0"/>
              <a:t>11-05-2023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08A77F8-BE89-4F8E-8D5F-1F3F085E4B7C}" type="slidenum">
              <a:rPr lang="en-IN" smtClean="0"/>
              <a:t>‹#›</a:t>
            </a:fld>
            <a:endParaRPr lang="en-IN"/>
          </a:p>
        </p:txBody>
      </p:sp>
    </p:spTree>
    <p:extLst>
      <p:ext uri="{BB962C8B-B14F-4D97-AF65-F5344CB8AC3E}">
        <p14:creationId xmlns:p14="http://schemas.microsoft.com/office/powerpoint/2010/main" val="3670840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B498BE-00DD-46CF-BCCA-C35305516789}" type="datetimeFigureOut">
              <a:rPr lang="en-IN" smtClean="0"/>
              <a:t>11-05-2023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08A77F8-BE89-4F8E-8D5F-1F3F085E4B7C}" type="slidenum">
              <a:rPr lang="en-IN" smtClean="0"/>
              <a:t>‹#›</a:t>
            </a:fld>
            <a:endParaRPr lang="en-IN"/>
          </a:p>
        </p:txBody>
      </p:sp>
    </p:spTree>
    <p:extLst>
      <p:ext uri="{BB962C8B-B14F-4D97-AF65-F5344CB8AC3E}">
        <p14:creationId xmlns:p14="http://schemas.microsoft.com/office/powerpoint/2010/main" val="1112201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B498BE-00DD-46CF-BCCA-C35305516789}" type="datetimeFigureOut">
              <a:rPr lang="en-IN" smtClean="0"/>
              <a:t>11-05-2023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08A77F8-BE89-4F8E-8D5F-1F3F085E4B7C}" type="slidenum">
              <a:rPr lang="en-IN" smtClean="0"/>
              <a:t>‹#›</a:t>
            </a:fld>
            <a:endParaRPr lang="en-IN"/>
          </a:p>
        </p:txBody>
      </p:sp>
    </p:spTree>
    <p:extLst>
      <p:ext uri="{BB962C8B-B14F-4D97-AF65-F5344CB8AC3E}">
        <p14:creationId xmlns:p14="http://schemas.microsoft.com/office/powerpoint/2010/main" val="2197905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498BE-00DD-46CF-BCCA-C35305516789}" type="datetimeFigureOut">
              <a:rPr lang="en-IN" smtClean="0"/>
              <a:t>11-05-2023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A77F8-BE89-4F8E-8D5F-1F3F085E4B7C}" type="slidenum">
              <a:rPr lang="en-IN" smtClean="0"/>
              <a:t>‹#›</a:t>
            </a:fld>
            <a:endParaRPr lang="en-IN"/>
          </a:p>
        </p:txBody>
      </p:sp>
    </p:spTree>
    <p:extLst>
      <p:ext uri="{BB962C8B-B14F-4D97-AF65-F5344CB8AC3E}">
        <p14:creationId xmlns:p14="http://schemas.microsoft.com/office/powerpoint/2010/main" val="2453060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563" y="1208946"/>
            <a:ext cx="5763565" cy="646331"/>
          </a:xfrm>
          <a:prstGeom prst="rect">
            <a:avLst/>
          </a:prstGeom>
          <a:solidFill>
            <a:schemeClr val="accent6">
              <a:lumMod val="60000"/>
              <a:lumOff val="40000"/>
            </a:schemeClr>
          </a:solidFill>
          <a:ln>
            <a:solidFill>
              <a:schemeClr val="tx1"/>
            </a:solidFill>
          </a:ln>
        </p:spPr>
        <p:txBody>
          <a:bodyPr wrap="none" rtlCol="0">
            <a:spAutoFit/>
          </a:bodyPr>
          <a:lstStyle/>
          <a:p>
            <a:r>
              <a:rPr lang="en-US" sz="3600" b="1" dirty="0"/>
              <a:t>STAR SMITH EXPORT PVT LTD</a:t>
            </a:r>
            <a:endParaRPr lang="en-IN" sz="3600" b="1" dirty="0"/>
          </a:p>
        </p:txBody>
      </p:sp>
      <p:sp>
        <p:nvSpPr>
          <p:cNvPr id="7" name="Rectangle 6"/>
          <p:cNvSpPr/>
          <p:nvPr/>
        </p:nvSpPr>
        <p:spPr>
          <a:xfrm>
            <a:off x="2771800" y="188640"/>
            <a:ext cx="3853171" cy="646331"/>
          </a:xfrm>
          <a:prstGeom prst="rect">
            <a:avLst/>
          </a:prstGeom>
          <a:solidFill>
            <a:schemeClr val="accent2">
              <a:lumMod val="60000"/>
              <a:lumOff val="40000"/>
            </a:schemeClr>
          </a:solidFill>
          <a:ln>
            <a:solidFill>
              <a:schemeClr val="tx1"/>
            </a:solidFill>
          </a:ln>
        </p:spPr>
        <p:txBody>
          <a:bodyPr wrap="none">
            <a:spAutoFit/>
          </a:bodyPr>
          <a:lstStyle/>
          <a:p>
            <a:r>
              <a:rPr lang="en-US" sz="3600" b="1" dirty="0"/>
              <a:t>COMPANY</a:t>
            </a:r>
            <a:r>
              <a:rPr lang="en-US" sz="3600" b="1" baseline="0" dirty="0"/>
              <a:t> PROFILE</a:t>
            </a:r>
            <a:endParaRPr lang="en-IN" sz="3600" b="1" dirty="0"/>
          </a:p>
        </p:txBody>
      </p:sp>
      <p:sp>
        <p:nvSpPr>
          <p:cNvPr id="8" name="Rectangle 7"/>
          <p:cNvSpPr/>
          <p:nvPr/>
        </p:nvSpPr>
        <p:spPr>
          <a:xfrm>
            <a:off x="107504" y="2204864"/>
            <a:ext cx="8388424" cy="2031325"/>
          </a:xfrm>
          <a:prstGeom prst="rect">
            <a:avLst/>
          </a:prstGeom>
          <a:solidFill>
            <a:schemeClr val="accent6">
              <a:lumMod val="20000"/>
              <a:lumOff val="80000"/>
            </a:schemeClr>
          </a:solidFill>
          <a:ln>
            <a:solidFill>
              <a:schemeClr val="tx1"/>
            </a:solidFill>
          </a:ln>
        </p:spPr>
        <p:txBody>
          <a:bodyPr wrap="square">
            <a:spAutoFit/>
          </a:bodyPr>
          <a:lstStyle/>
          <a:p>
            <a:r>
              <a:rPr lang="en-US" sz="2100" dirty="0"/>
              <a:t>The Star Group was introduced in 1990 with Star Enterprises a vision to provide well engineered, high-quality products to the Indian market at an affordable price. Since then, there was no looking back and in 2006, Aerostar Enterprises Private Limited was born out of the continuous pursuit of perfection. Today, Aerostar is counted amongst the very few 'Make In India’ success stories in the home appliance industry. </a:t>
            </a:r>
            <a:endParaRPr lang="en-IN" sz="2100" dirty="0"/>
          </a:p>
        </p:txBody>
      </p:sp>
      <p:sp>
        <p:nvSpPr>
          <p:cNvPr id="9" name="Rectangle 8"/>
          <p:cNvSpPr/>
          <p:nvPr/>
        </p:nvSpPr>
        <p:spPr>
          <a:xfrm>
            <a:off x="107504" y="4566027"/>
            <a:ext cx="8388424" cy="2031325"/>
          </a:xfrm>
          <a:prstGeom prst="rect">
            <a:avLst/>
          </a:prstGeom>
          <a:solidFill>
            <a:schemeClr val="accent6">
              <a:lumMod val="20000"/>
              <a:lumOff val="80000"/>
            </a:schemeClr>
          </a:solidFill>
          <a:ln>
            <a:solidFill>
              <a:schemeClr val="tx1"/>
            </a:solidFill>
          </a:ln>
        </p:spPr>
        <p:txBody>
          <a:bodyPr wrap="square">
            <a:spAutoFit/>
          </a:bodyPr>
          <a:lstStyle/>
          <a:p>
            <a:r>
              <a:rPr lang="en-US" sz="2100" dirty="0"/>
              <a:t>After conducting extensive market research and study of technologies, we bring forth another unit by the name of STAR SMITH EXPORT PRIVATE LIMITED with wide range of Home Appliances and an exclusive class of Electric water heaters. We are the manufacturer and exporter of ISI marked and 5-star rated ceramic glass coated Tanks, Storage Water Heaters from 6 to 100 liters &amp; Instant Water Heater.</a:t>
            </a:r>
            <a:endParaRPr lang="en-IN" sz="21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2589" t="10568" r="9690" b="13000"/>
          <a:stretch/>
        </p:blipFill>
        <p:spPr>
          <a:xfrm>
            <a:off x="107504" y="155259"/>
            <a:ext cx="1937982" cy="8254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5308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99792" y="262389"/>
            <a:ext cx="3789820" cy="646331"/>
          </a:xfrm>
          <a:prstGeom prst="rect">
            <a:avLst/>
          </a:prstGeom>
          <a:solidFill>
            <a:schemeClr val="accent2">
              <a:lumMod val="60000"/>
              <a:lumOff val="40000"/>
            </a:schemeClr>
          </a:solidFill>
          <a:ln>
            <a:solidFill>
              <a:schemeClr val="tx1"/>
            </a:solidFill>
          </a:ln>
        </p:spPr>
        <p:txBody>
          <a:bodyPr wrap="none">
            <a:spAutoFit/>
          </a:bodyPr>
          <a:lstStyle/>
          <a:p>
            <a:r>
              <a:rPr lang="en-US" sz="3600" b="1" dirty="0"/>
              <a:t>COMPANY LAYOUT</a:t>
            </a:r>
            <a:endParaRPr lang="en-IN" sz="3600" b="1" dirty="0"/>
          </a:p>
        </p:txBody>
      </p:sp>
      <p:sp>
        <p:nvSpPr>
          <p:cNvPr id="3" name="Rectangle 2"/>
          <p:cNvSpPr/>
          <p:nvPr/>
        </p:nvSpPr>
        <p:spPr>
          <a:xfrm>
            <a:off x="141326" y="1196752"/>
            <a:ext cx="1816908" cy="461665"/>
          </a:xfrm>
          <a:prstGeom prst="rect">
            <a:avLst/>
          </a:prstGeom>
          <a:solidFill>
            <a:schemeClr val="accent6">
              <a:lumMod val="60000"/>
              <a:lumOff val="40000"/>
            </a:schemeClr>
          </a:solidFill>
          <a:ln>
            <a:solidFill>
              <a:schemeClr val="tx1"/>
            </a:solidFill>
          </a:ln>
        </p:spPr>
        <p:txBody>
          <a:bodyPr wrap="none">
            <a:spAutoFit/>
          </a:bodyPr>
          <a:lstStyle/>
          <a:p>
            <a:r>
              <a:rPr lang="en-IN" sz="2400" b="1" dirty="0"/>
              <a:t>LAB TESTING</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1416" b="12903"/>
          <a:stretch/>
        </p:blipFill>
        <p:spPr>
          <a:xfrm>
            <a:off x="136144" y="1787983"/>
            <a:ext cx="4458558" cy="4881377"/>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860032" y="1416833"/>
            <a:ext cx="4175448" cy="5324535"/>
          </a:xfrm>
          <a:prstGeom prst="rect">
            <a:avLst/>
          </a:prstGeom>
        </p:spPr>
        <p:txBody>
          <a:bodyPr wrap="square">
            <a:spAutoFit/>
          </a:bodyPr>
          <a:lstStyle/>
          <a:p>
            <a:r>
              <a:rPr lang="en-IN" sz="2800" b="1" u="sng" dirty="0"/>
              <a:t>TESTING EQUIPMENTS</a:t>
            </a:r>
          </a:p>
          <a:p>
            <a:pPr marL="171450" indent="-171450">
              <a:buFont typeface="Wingdings" panose="05000000000000000000" pitchFamily="2" charset="2"/>
              <a:buChar char="v"/>
            </a:pPr>
            <a:r>
              <a:rPr lang="en-IN" sz="2400" dirty="0"/>
              <a:t>HUMIDITY CHAMBER</a:t>
            </a:r>
          </a:p>
          <a:p>
            <a:pPr marL="171450" indent="-171450">
              <a:buFont typeface="Wingdings" panose="05000000000000000000" pitchFamily="2" charset="2"/>
              <a:buChar char="v"/>
            </a:pPr>
            <a:r>
              <a:rPr lang="en-IN" sz="2400" dirty="0"/>
              <a:t>HOT AIR OVEN</a:t>
            </a:r>
          </a:p>
          <a:p>
            <a:pPr marL="171450" indent="-171450">
              <a:buFont typeface="Wingdings" panose="05000000000000000000" pitchFamily="2" charset="2"/>
              <a:buChar char="v"/>
            </a:pPr>
            <a:r>
              <a:rPr lang="en-IN" sz="2400" dirty="0"/>
              <a:t>MULTI TESTING PANEL</a:t>
            </a:r>
          </a:p>
          <a:p>
            <a:pPr marL="171450" indent="-171450">
              <a:buFont typeface="Wingdings" panose="05000000000000000000" pitchFamily="2" charset="2"/>
              <a:buChar char="v"/>
            </a:pPr>
            <a:r>
              <a:rPr lang="en-IN" sz="2400" dirty="0"/>
              <a:t>GLOW WIRE TEST APPRATUS</a:t>
            </a:r>
          </a:p>
          <a:p>
            <a:pPr marL="171450" indent="-171450">
              <a:buFont typeface="Wingdings" panose="05000000000000000000" pitchFamily="2" charset="2"/>
              <a:buChar char="v"/>
            </a:pPr>
            <a:r>
              <a:rPr lang="en-IN" sz="2400" dirty="0"/>
              <a:t>TEMP. RISE</a:t>
            </a:r>
          </a:p>
          <a:p>
            <a:pPr marL="171450" indent="-171450">
              <a:buFont typeface="Wingdings" panose="05000000000000000000" pitchFamily="2" charset="2"/>
              <a:buChar char="v"/>
            </a:pPr>
            <a:r>
              <a:rPr lang="en-IN" sz="2400" dirty="0"/>
              <a:t>IMPACT TESTER</a:t>
            </a:r>
          </a:p>
          <a:p>
            <a:pPr marL="171450" indent="-171450">
              <a:buFont typeface="Wingdings" panose="05000000000000000000" pitchFamily="2" charset="2"/>
              <a:buChar char="v"/>
            </a:pPr>
            <a:r>
              <a:rPr lang="en-IN" sz="2400" dirty="0"/>
              <a:t>TORQUE WRENCH</a:t>
            </a:r>
          </a:p>
          <a:p>
            <a:pPr marL="171450" indent="-171450">
              <a:buFont typeface="Wingdings" panose="05000000000000000000" pitchFamily="2" charset="2"/>
              <a:buChar char="v"/>
            </a:pPr>
            <a:r>
              <a:rPr lang="en-IN" sz="2400" dirty="0"/>
              <a:t>PULL LOAD TEST</a:t>
            </a:r>
          </a:p>
          <a:p>
            <a:pPr marL="171450" indent="-171450">
              <a:buFont typeface="Wingdings" panose="05000000000000000000" pitchFamily="2" charset="2"/>
              <a:buChar char="v"/>
            </a:pPr>
            <a:r>
              <a:rPr lang="en-IN" sz="2400" dirty="0"/>
              <a:t>ENDURANCE </a:t>
            </a:r>
          </a:p>
          <a:p>
            <a:pPr marL="171450" indent="-171450">
              <a:buFont typeface="Wingdings" panose="05000000000000000000" pitchFamily="2" charset="2"/>
              <a:buChar char="v"/>
            </a:pPr>
            <a:r>
              <a:rPr lang="en-IN" sz="2400" dirty="0"/>
              <a:t>H.V TESTER</a:t>
            </a:r>
          </a:p>
          <a:p>
            <a:pPr marL="171450" indent="-171450">
              <a:buFont typeface="Wingdings" panose="05000000000000000000" pitchFamily="2" charset="2"/>
              <a:buChar char="v"/>
            </a:pPr>
            <a:r>
              <a:rPr lang="en-IN" sz="2400" dirty="0"/>
              <a:t>MILI OHM METER</a:t>
            </a:r>
          </a:p>
          <a:p>
            <a:pPr marL="171450" indent="-171450">
              <a:buFont typeface="Wingdings" panose="05000000000000000000" pitchFamily="2" charset="2"/>
              <a:buChar char="v"/>
            </a:pPr>
            <a:r>
              <a:rPr lang="en-IN" sz="2400" dirty="0"/>
              <a:t> CYCLIC PRESSURE</a:t>
            </a:r>
          </a:p>
          <a:p>
            <a:pPr marL="171450" indent="-171450">
              <a:buFont typeface="Wingdings" panose="05000000000000000000" pitchFamily="2" charset="2"/>
              <a:buChar char="v"/>
            </a:pPr>
            <a:r>
              <a:rPr lang="en-IN" sz="2400" dirty="0"/>
              <a:t>AUTOMATIC STANDING LOSS</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2589" t="10568" r="9690" b="13000"/>
          <a:stretch/>
        </p:blipFill>
        <p:spPr>
          <a:xfrm>
            <a:off x="107504" y="155259"/>
            <a:ext cx="1937982" cy="8254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6326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15816" y="262389"/>
            <a:ext cx="3853171" cy="646331"/>
          </a:xfrm>
          <a:prstGeom prst="rect">
            <a:avLst/>
          </a:prstGeom>
          <a:solidFill>
            <a:schemeClr val="accent2">
              <a:lumMod val="60000"/>
              <a:lumOff val="40000"/>
            </a:schemeClr>
          </a:solidFill>
          <a:ln>
            <a:solidFill>
              <a:schemeClr val="tx1"/>
            </a:solidFill>
          </a:ln>
        </p:spPr>
        <p:txBody>
          <a:bodyPr wrap="none">
            <a:spAutoFit/>
          </a:bodyPr>
          <a:lstStyle/>
          <a:p>
            <a:r>
              <a:rPr lang="en-US" sz="3600" b="1" dirty="0"/>
              <a:t>COMPANY</a:t>
            </a:r>
            <a:r>
              <a:rPr lang="en-US" sz="3600" b="1" baseline="0" dirty="0"/>
              <a:t> PROFILE</a:t>
            </a:r>
            <a:endParaRPr lang="en-IN" sz="3600" b="1" dirty="0"/>
          </a:p>
        </p:txBody>
      </p:sp>
      <p:sp>
        <p:nvSpPr>
          <p:cNvPr id="8" name="Rectangle 7"/>
          <p:cNvSpPr/>
          <p:nvPr/>
        </p:nvSpPr>
        <p:spPr>
          <a:xfrm>
            <a:off x="251520" y="1216784"/>
            <a:ext cx="8388424" cy="2308324"/>
          </a:xfrm>
          <a:prstGeom prst="rect">
            <a:avLst/>
          </a:prstGeom>
          <a:solidFill>
            <a:schemeClr val="accent6">
              <a:lumMod val="20000"/>
              <a:lumOff val="80000"/>
            </a:schemeClr>
          </a:solidFill>
          <a:ln>
            <a:solidFill>
              <a:schemeClr val="tx1"/>
            </a:solidFill>
          </a:ln>
        </p:spPr>
        <p:txBody>
          <a:bodyPr wrap="square">
            <a:spAutoFit/>
          </a:bodyPr>
          <a:lstStyle/>
          <a:p>
            <a:r>
              <a:rPr lang="en-US" sz="2400" dirty="0"/>
              <a:t>The water heaters are made according to the specifications required by the buyers. We have different kinds of models (round, square, vertical, horizontal (LHS/RHS/CP/Inlet-Outlet). Also, there are geysers that we can operate through a mobile app. We are having in house facilities for manufacturing all child parts of the glass coated Tank. </a:t>
            </a:r>
            <a:endParaRPr lang="en-IN" sz="2400" dirty="0"/>
          </a:p>
        </p:txBody>
      </p:sp>
      <p:sp>
        <p:nvSpPr>
          <p:cNvPr id="9" name="Rectangle 8"/>
          <p:cNvSpPr/>
          <p:nvPr/>
        </p:nvSpPr>
        <p:spPr>
          <a:xfrm>
            <a:off x="288032" y="4073004"/>
            <a:ext cx="8388424" cy="2308324"/>
          </a:xfrm>
          <a:prstGeom prst="rect">
            <a:avLst/>
          </a:prstGeom>
          <a:solidFill>
            <a:schemeClr val="accent6">
              <a:lumMod val="20000"/>
              <a:lumOff val="80000"/>
            </a:schemeClr>
          </a:solidFill>
          <a:ln>
            <a:solidFill>
              <a:schemeClr val="tx1"/>
            </a:solidFill>
          </a:ln>
        </p:spPr>
        <p:txBody>
          <a:bodyPr wrap="square">
            <a:spAutoFit/>
          </a:bodyPr>
          <a:lstStyle/>
          <a:p>
            <a:r>
              <a:rPr lang="en-US" sz="2400" dirty="0"/>
              <a:t>We believe in conducting business honestly and ethically and it’s been that way since 1990. We also believe in taking care of our customers, which is why we enjoy an outstanding reputation for excellence in all the markets we serve. Our Company motto is “Technology enables progress and knowledge with every innovation”</a:t>
            </a:r>
            <a:endParaRPr lang="en-IN" sz="2400"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2589" t="10568" r="9690" b="13000"/>
          <a:stretch/>
        </p:blipFill>
        <p:spPr>
          <a:xfrm>
            <a:off x="107504" y="155259"/>
            <a:ext cx="1937982" cy="8254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6335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39752" y="334397"/>
            <a:ext cx="4441280" cy="646331"/>
          </a:xfrm>
          <a:prstGeom prst="rect">
            <a:avLst/>
          </a:prstGeom>
          <a:solidFill>
            <a:schemeClr val="accent2">
              <a:lumMod val="60000"/>
              <a:lumOff val="40000"/>
            </a:schemeClr>
          </a:solidFill>
          <a:ln>
            <a:solidFill>
              <a:schemeClr val="tx1"/>
            </a:solidFill>
          </a:ln>
        </p:spPr>
        <p:txBody>
          <a:bodyPr wrap="none">
            <a:spAutoFit/>
          </a:bodyPr>
          <a:lstStyle/>
          <a:p>
            <a:r>
              <a:rPr lang="en-US" sz="3600" b="1" dirty="0"/>
              <a:t>COMPANY TURNOVER</a:t>
            </a:r>
            <a:endParaRPr lang="en-IN" sz="3600" b="1" dirty="0"/>
          </a:p>
        </p:txBody>
      </p:sp>
      <p:sp>
        <p:nvSpPr>
          <p:cNvPr id="2" name="TextBox 1"/>
          <p:cNvSpPr txBox="1"/>
          <p:nvPr/>
        </p:nvSpPr>
        <p:spPr>
          <a:xfrm>
            <a:off x="3389469" y="1219979"/>
            <a:ext cx="2052485" cy="646331"/>
          </a:xfrm>
          <a:prstGeom prst="rect">
            <a:avLst/>
          </a:prstGeom>
          <a:solidFill>
            <a:schemeClr val="accent6">
              <a:lumMod val="60000"/>
              <a:lumOff val="40000"/>
            </a:schemeClr>
          </a:solidFill>
          <a:ln>
            <a:solidFill>
              <a:schemeClr val="tx1"/>
            </a:solidFill>
          </a:ln>
        </p:spPr>
        <p:txBody>
          <a:bodyPr wrap="none" rtlCol="0">
            <a:spAutoFit/>
          </a:bodyPr>
          <a:lstStyle/>
          <a:p>
            <a:r>
              <a:rPr lang="en-US" sz="3600" b="1" dirty="0"/>
              <a:t>54 CRORE</a:t>
            </a:r>
            <a:endParaRPr lang="en-IN" sz="3600" b="1" dirty="0"/>
          </a:p>
        </p:txBody>
      </p:sp>
      <p:sp>
        <p:nvSpPr>
          <p:cNvPr id="3" name="Rectangle 2"/>
          <p:cNvSpPr/>
          <p:nvPr/>
        </p:nvSpPr>
        <p:spPr>
          <a:xfrm>
            <a:off x="664688" y="2239192"/>
            <a:ext cx="2043508" cy="523220"/>
          </a:xfrm>
          <a:prstGeom prst="rect">
            <a:avLst/>
          </a:prstGeom>
          <a:solidFill>
            <a:schemeClr val="accent6">
              <a:lumMod val="60000"/>
              <a:lumOff val="40000"/>
            </a:schemeClr>
          </a:solidFill>
          <a:ln>
            <a:solidFill>
              <a:schemeClr val="tx1"/>
            </a:solidFill>
          </a:ln>
        </p:spPr>
        <p:txBody>
          <a:bodyPr wrap="none">
            <a:spAutoFit/>
          </a:bodyPr>
          <a:lstStyle/>
          <a:p>
            <a:r>
              <a:rPr lang="en-US" sz="2800" b="1" dirty="0"/>
              <a:t>CUSTOMERS</a:t>
            </a:r>
            <a:endParaRPr lang="en-IN" sz="2800" b="1" dirty="0"/>
          </a:p>
        </p:txBody>
      </p:sp>
      <p:sp>
        <p:nvSpPr>
          <p:cNvPr id="5" name="Right Arrow 4"/>
          <p:cNvSpPr/>
          <p:nvPr/>
        </p:nvSpPr>
        <p:spPr>
          <a:xfrm>
            <a:off x="107504" y="2996952"/>
            <a:ext cx="683686"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899592" y="4365104"/>
            <a:ext cx="1019638" cy="523220"/>
          </a:xfrm>
          <a:prstGeom prst="rect">
            <a:avLst/>
          </a:prstGeom>
          <a:solidFill>
            <a:schemeClr val="accent6">
              <a:lumMod val="20000"/>
              <a:lumOff val="80000"/>
            </a:schemeClr>
          </a:solidFill>
          <a:ln>
            <a:solidFill>
              <a:schemeClr val="tx1"/>
            </a:solidFill>
          </a:ln>
        </p:spPr>
        <p:txBody>
          <a:bodyPr wrap="none">
            <a:spAutoFit/>
          </a:bodyPr>
          <a:lstStyle/>
          <a:p>
            <a:r>
              <a:rPr lang="en-IN" sz="2800" b="1" dirty="0"/>
              <a:t>Faber</a:t>
            </a:r>
          </a:p>
        </p:txBody>
      </p:sp>
      <p:sp>
        <p:nvSpPr>
          <p:cNvPr id="11" name="Rectangle 10"/>
          <p:cNvSpPr/>
          <p:nvPr/>
        </p:nvSpPr>
        <p:spPr>
          <a:xfrm>
            <a:off x="899592" y="5003884"/>
            <a:ext cx="1002006" cy="523220"/>
          </a:xfrm>
          <a:prstGeom prst="rect">
            <a:avLst/>
          </a:prstGeom>
          <a:solidFill>
            <a:schemeClr val="accent6">
              <a:lumMod val="20000"/>
              <a:lumOff val="80000"/>
            </a:schemeClr>
          </a:solidFill>
          <a:ln>
            <a:solidFill>
              <a:schemeClr val="tx1"/>
            </a:solidFill>
          </a:ln>
        </p:spPr>
        <p:txBody>
          <a:bodyPr wrap="none">
            <a:spAutoFit/>
          </a:bodyPr>
          <a:lstStyle/>
          <a:p>
            <a:r>
              <a:rPr lang="en-IN" sz="2800" b="1" dirty="0" err="1"/>
              <a:t>Luker</a:t>
            </a:r>
            <a:endParaRPr lang="en-IN" sz="2800" b="1" dirty="0"/>
          </a:p>
        </p:txBody>
      </p:sp>
      <p:sp>
        <p:nvSpPr>
          <p:cNvPr id="12" name="Rectangle 11"/>
          <p:cNvSpPr/>
          <p:nvPr/>
        </p:nvSpPr>
        <p:spPr>
          <a:xfrm>
            <a:off x="899592" y="3717032"/>
            <a:ext cx="960263" cy="523220"/>
          </a:xfrm>
          <a:prstGeom prst="rect">
            <a:avLst/>
          </a:prstGeom>
          <a:solidFill>
            <a:schemeClr val="accent6">
              <a:lumMod val="20000"/>
              <a:lumOff val="80000"/>
            </a:schemeClr>
          </a:solidFill>
          <a:ln>
            <a:solidFill>
              <a:schemeClr val="tx1"/>
            </a:solidFill>
          </a:ln>
        </p:spPr>
        <p:txBody>
          <a:bodyPr wrap="none">
            <a:spAutoFit/>
          </a:bodyPr>
          <a:lstStyle/>
          <a:p>
            <a:r>
              <a:rPr lang="en-IN" sz="2800" b="1" dirty="0" err="1"/>
              <a:t>Lazer</a:t>
            </a:r>
            <a:endParaRPr lang="en-IN" sz="2800" b="1" dirty="0"/>
          </a:p>
        </p:txBody>
      </p:sp>
      <p:sp>
        <p:nvSpPr>
          <p:cNvPr id="13" name="Rectangle 12"/>
          <p:cNvSpPr/>
          <p:nvPr/>
        </p:nvSpPr>
        <p:spPr>
          <a:xfrm>
            <a:off x="3927209" y="4437112"/>
            <a:ext cx="908518" cy="461665"/>
          </a:xfrm>
          <a:prstGeom prst="rect">
            <a:avLst/>
          </a:prstGeom>
          <a:solidFill>
            <a:schemeClr val="accent6">
              <a:lumMod val="20000"/>
              <a:lumOff val="80000"/>
            </a:schemeClr>
          </a:solidFill>
          <a:ln>
            <a:solidFill>
              <a:schemeClr val="tx1"/>
            </a:solidFill>
          </a:ln>
        </p:spPr>
        <p:txBody>
          <a:bodyPr wrap="none">
            <a:spAutoFit/>
          </a:bodyPr>
          <a:lstStyle/>
          <a:p>
            <a:r>
              <a:rPr lang="en-IN" sz="2400" b="1" dirty="0"/>
              <a:t>Zoom</a:t>
            </a:r>
          </a:p>
        </p:txBody>
      </p:sp>
      <p:sp>
        <p:nvSpPr>
          <p:cNvPr id="14" name="Rectangle 13"/>
          <p:cNvSpPr/>
          <p:nvPr/>
        </p:nvSpPr>
        <p:spPr>
          <a:xfrm>
            <a:off x="899592" y="6290156"/>
            <a:ext cx="1573701" cy="523220"/>
          </a:xfrm>
          <a:prstGeom prst="rect">
            <a:avLst/>
          </a:prstGeom>
          <a:solidFill>
            <a:schemeClr val="accent6">
              <a:lumMod val="20000"/>
              <a:lumOff val="80000"/>
            </a:schemeClr>
          </a:solidFill>
          <a:ln>
            <a:solidFill>
              <a:schemeClr val="tx1"/>
            </a:solidFill>
          </a:ln>
        </p:spPr>
        <p:txBody>
          <a:bodyPr wrap="none">
            <a:spAutoFit/>
          </a:bodyPr>
          <a:lstStyle/>
          <a:p>
            <a:r>
              <a:rPr lang="en-IN" sz="2800" b="1" dirty="0" err="1"/>
              <a:t>Servokon</a:t>
            </a:r>
            <a:endParaRPr lang="en-IN" sz="2800" b="1" dirty="0"/>
          </a:p>
        </p:txBody>
      </p:sp>
      <p:sp>
        <p:nvSpPr>
          <p:cNvPr id="15" name="Rectangle 14"/>
          <p:cNvSpPr/>
          <p:nvPr/>
        </p:nvSpPr>
        <p:spPr>
          <a:xfrm>
            <a:off x="3899385" y="3759423"/>
            <a:ext cx="1032655" cy="461665"/>
          </a:xfrm>
          <a:prstGeom prst="rect">
            <a:avLst/>
          </a:prstGeom>
          <a:solidFill>
            <a:schemeClr val="accent6">
              <a:lumMod val="20000"/>
              <a:lumOff val="80000"/>
            </a:schemeClr>
          </a:solidFill>
          <a:ln>
            <a:solidFill>
              <a:schemeClr val="tx1"/>
            </a:solidFill>
          </a:ln>
        </p:spPr>
        <p:txBody>
          <a:bodyPr wrap="none">
            <a:spAutoFit/>
          </a:bodyPr>
          <a:lstStyle/>
          <a:p>
            <a:r>
              <a:rPr lang="en-IN" sz="2400" b="1" dirty="0" err="1"/>
              <a:t>Relaxo</a:t>
            </a:r>
            <a:endParaRPr lang="en-IN" sz="2400" b="1" dirty="0"/>
          </a:p>
        </p:txBody>
      </p:sp>
      <p:sp>
        <p:nvSpPr>
          <p:cNvPr id="16" name="Rectangle 15"/>
          <p:cNvSpPr/>
          <p:nvPr/>
        </p:nvSpPr>
        <p:spPr>
          <a:xfrm>
            <a:off x="899592" y="5661248"/>
            <a:ext cx="1118832" cy="523220"/>
          </a:xfrm>
          <a:prstGeom prst="rect">
            <a:avLst/>
          </a:prstGeom>
          <a:solidFill>
            <a:schemeClr val="accent6">
              <a:lumMod val="20000"/>
              <a:lumOff val="80000"/>
            </a:schemeClr>
          </a:solidFill>
          <a:ln>
            <a:solidFill>
              <a:schemeClr val="tx1"/>
            </a:solidFill>
          </a:ln>
        </p:spPr>
        <p:txBody>
          <a:bodyPr wrap="none">
            <a:spAutoFit/>
          </a:bodyPr>
          <a:lstStyle/>
          <a:p>
            <a:r>
              <a:rPr lang="en-IN" sz="2800" b="1" dirty="0"/>
              <a:t>Metro</a:t>
            </a:r>
          </a:p>
        </p:txBody>
      </p:sp>
      <p:sp>
        <p:nvSpPr>
          <p:cNvPr id="17" name="Rectangle 16"/>
          <p:cNvSpPr/>
          <p:nvPr/>
        </p:nvSpPr>
        <p:spPr>
          <a:xfrm>
            <a:off x="3939270" y="5085184"/>
            <a:ext cx="1136786" cy="461665"/>
          </a:xfrm>
          <a:prstGeom prst="rect">
            <a:avLst/>
          </a:prstGeom>
          <a:solidFill>
            <a:schemeClr val="accent6">
              <a:lumMod val="20000"/>
              <a:lumOff val="80000"/>
            </a:schemeClr>
          </a:solidFill>
          <a:ln>
            <a:solidFill>
              <a:schemeClr val="tx1"/>
            </a:solidFill>
          </a:ln>
        </p:spPr>
        <p:txBody>
          <a:bodyPr wrap="none">
            <a:spAutoFit/>
          </a:bodyPr>
          <a:lstStyle/>
          <a:p>
            <a:r>
              <a:rPr lang="en-IN" sz="2400" b="1" dirty="0" err="1"/>
              <a:t>Hotstar</a:t>
            </a:r>
            <a:endParaRPr lang="en-IN" sz="2400" b="1" dirty="0"/>
          </a:p>
        </p:txBody>
      </p:sp>
      <p:sp>
        <p:nvSpPr>
          <p:cNvPr id="18" name="Rectangle 17"/>
          <p:cNvSpPr/>
          <p:nvPr/>
        </p:nvSpPr>
        <p:spPr>
          <a:xfrm>
            <a:off x="3932794" y="5661248"/>
            <a:ext cx="1486304" cy="461665"/>
          </a:xfrm>
          <a:prstGeom prst="rect">
            <a:avLst/>
          </a:prstGeom>
          <a:solidFill>
            <a:schemeClr val="accent6">
              <a:lumMod val="20000"/>
              <a:lumOff val="80000"/>
            </a:schemeClr>
          </a:solidFill>
          <a:ln>
            <a:solidFill>
              <a:schemeClr val="tx1"/>
            </a:solidFill>
          </a:ln>
        </p:spPr>
        <p:txBody>
          <a:bodyPr wrap="none">
            <a:spAutoFit/>
          </a:bodyPr>
          <a:lstStyle/>
          <a:p>
            <a:r>
              <a:rPr lang="en-IN" sz="2400" b="1" dirty="0"/>
              <a:t>Champion</a:t>
            </a:r>
          </a:p>
        </p:txBody>
      </p:sp>
      <p:sp>
        <p:nvSpPr>
          <p:cNvPr id="20" name="Rectangle 19"/>
          <p:cNvSpPr/>
          <p:nvPr/>
        </p:nvSpPr>
        <p:spPr>
          <a:xfrm>
            <a:off x="6045133" y="3717032"/>
            <a:ext cx="1653017" cy="461665"/>
          </a:xfrm>
          <a:prstGeom prst="rect">
            <a:avLst/>
          </a:prstGeom>
          <a:solidFill>
            <a:schemeClr val="accent6">
              <a:lumMod val="20000"/>
              <a:lumOff val="80000"/>
            </a:schemeClr>
          </a:solidFill>
          <a:ln>
            <a:solidFill>
              <a:schemeClr val="tx1"/>
            </a:solidFill>
          </a:ln>
        </p:spPr>
        <p:txBody>
          <a:bodyPr wrap="none">
            <a:spAutoFit/>
          </a:bodyPr>
          <a:lstStyle/>
          <a:p>
            <a:r>
              <a:rPr lang="en-IN" sz="2400" b="1" dirty="0"/>
              <a:t>North West</a:t>
            </a:r>
          </a:p>
        </p:txBody>
      </p:sp>
      <p:sp>
        <p:nvSpPr>
          <p:cNvPr id="21" name="Rectangle 20"/>
          <p:cNvSpPr/>
          <p:nvPr/>
        </p:nvSpPr>
        <p:spPr>
          <a:xfrm>
            <a:off x="6068298" y="4407495"/>
            <a:ext cx="1128963" cy="461665"/>
          </a:xfrm>
          <a:prstGeom prst="rect">
            <a:avLst/>
          </a:prstGeom>
          <a:solidFill>
            <a:schemeClr val="accent6">
              <a:lumMod val="20000"/>
              <a:lumOff val="80000"/>
            </a:schemeClr>
          </a:solidFill>
          <a:ln>
            <a:solidFill>
              <a:schemeClr val="tx1"/>
            </a:solidFill>
          </a:ln>
        </p:spPr>
        <p:txBody>
          <a:bodyPr wrap="none">
            <a:spAutoFit/>
          </a:bodyPr>
          <a:lstStyle/>
          <a:p>
            <a:r>
              <a:rPr lang="en-IN" sz="2400" b="1" dirty="0" err="1"/>
              <a:t>Indcool</a:t>
            </a:r>
            <a:endParaRPr lang="en-IN" sz="2400" b="1" dirty="0"/>
          </a:p>
        </p:txBody>
      </p:sp>
      <p:sp>
        <p:nvSpPr>
          <p:cNvPr id="22" name="Rectangle 21"/>
          <p:cNvSpPr/>
          <p:nvPr/>
        </p:nvSpPr>
        <p:spPr>
          <a:xfrm>
            <a:off x="6057791" y="5055567"/>
            <a:ext cx="1715534" cy="461665"/>
          </a:xfrm>
          <a:prstGeom prst="rect">
            <a:avLst/>
          </a:prstGeom>
          <a:solidFill>
            <a:schemeClr val="accent6">
              <a:lumMod val="20000"/>
              <a:lumOff val="80000"/>
            </a:schemeClr>
          </a:solidFill>
          <a:ln>
            <a:solidFill>
              <a:schemeClr val="tx1"/>
            </a:solidFill>
          </a:ln>
        </p:spPr>
        <p:txBody>
          <a:bodyPr wrap="none">
            <a:spAutoFit/>
          </a:bodyPr>
          <a:lstStyle/>
          <a:p>
            <a:r>
              <a:rPr lang="en-IN" sz="2400" b="1" dirty="0" err="1"/>
              <a:t>Thermoking</a:t>
            </a:r>
            <a:endParaRPr lang="en-IN" sz="2400" b="1" dirty="0"/>
          </a:p>
        </p:txBody>
      </p:sp>
      <p:sp>
        <p:nvSpPr>
          <p:cNvPr id="23" name="Rectangle 22"/>
          <p:cNvSpPr/>
          <p:nvPr/>
        </p:nvSpPr>
        <p:spPr>
          <a:xfrm>
            <a:off x="6045133" y="5661248"/>
            <a:ext cx="1019318" cy="461665"/>
          </a:xfrm>
          <a:prstGeom prst="rect">
            <a:avLst/>
          </a:prstGeom>
          <a:solidFill>
            <a:schemeClr val="accent6">
              <a:lumMod val="20000"/>
              <a:lumOff val="80000"/>
            </a:schemeClr>
          </a:solidFill>
          <a:ln>
            <a:solidFill>
              <a:schemeClr val="tx1"/>
            </a:solidFill>
          </a:ln>
        </p:spPr>
        <p:txBody>
          <a:bodyPr wrap="none">
            <a:spAutoFit/>
          </a:bodyPr>
          <a:lstStyle/>
          <a:p>
            <a:r>
              <a:rPr lang="en-IN" sz="2400" b="1" dirty="0" err="1"/>
              <a:t>Oxaler</a:t>
            </a:r>
            <a:endParaRPr lang="en-IN" sz="2400" b="1" dirty="0"/>
          </a:p>
        </p:txBody>
      </p:sp>
      <p:sp>
        <p:nvSpPr>
          <p:cNvPr id="4" name="Rectangle 3"/>
          <p:cNvSpPr/>
          <p:nvPr/>
        </p:nvSpPr>
        <p:spPr>
          <a:xfrm>
            <a:off x="6088313" y="6304964"/>
            <a:ext cx="1018099" cy="461665"/>
          </a:xfrm>
          <a:prstGeom prst="rect">
            <a:avLst/>
          </a:prstGeom>
          <a:solidFill>
            <a:schemeClr val="accent6">
              <a:lumMod val="20000"/>
              <a:lumOff val="80000"/>
            </a:schemeClr>
          </a:solidFill>
          <a:ln>
            <a:solidFill>
              <a:schemeClr val="tx1"/>
            </a:solidFill>
          </a:ln>
        </p:spPr>
        <p:txBody>
          <a:bodyPr wrap="none">
            <a:spAutoFit/>
          </a:bodyPr>
          <a:lstStyle/>
          <a:p>
            <a:r>
              <a:rPr lang="en-IN" sz="2400" b="1" dirty="0"/>
              <a:t>G-tech</a:t>
            </a:r>
          </a:p>
        </p:txBody>
      </p:sp>
      <p:sp>
        <p:nvSpPr>
          <p:cNvPr id="8" name="Rectangle 7"/>
          <p:cNvSpPr/>
          <p:nvPr/>
        </p:nvSpPr>
        <p:spPr>
          <a:xfrm>
            <a:off x="3935709" y="6309320"/>
            <a:ext cx="1237262" cy="461665"/>
          </a:xfrm>
          <a:prstGeom prst="rect">
            <a:avLst/>
          </a:prstGeom>
          <a:solidFill>
            <a:schemeClr val="accent6">
              <a:lumMod val="20000"/>
              <a:lumOff val="80000"/>
            </a:schemeClr>
          </a:solidFill>
          <a:ln>
            <a:solidFill>
              <a:schemeClr val="tx1"/>
            </a:solidFill>
          </a:ln>
        </p:spPr>
        <p:txBody>
          <a:bodyPr wrap="none">
            <a:spAutoFit/>
          </a:bodyPr>
          <a:lstStyle/>
          <a:p>
            <a:r>
              <a:rPr lang="en-IN" sz="2400" b="1" dirty="0"/>
              <a:t>Electron</a:t>
            </a:r>
          </a:p>
        </p:txBody>
      </p:sp>
      <p:sp>
        <p:nvSpPr>
          <p:cNvPr id="24" name="Rectangle 23"/>
          <p:cNvSpPr/>
          <p:nvPr/>
        </p:nvSpPr>
        <p:spPr>
          <a:xfrm>
            <a:off x="3857013" y="2996952"/>
            <a:ext cx="1148520" cy="523220"/>
          </a:xfrm>
          <a:prstGeom prst="rect">
            <a:avLst/>
          </a:prstGeom>
          <a:solidFill>
            <a:schemeClr val="accent6">
              <a:lumMod val="20000"/>
              <a:lumOff val="80000"/>
            </a:schemeClr>
          </a:solidFill>
          <a:ln>
            <a:solidFill>
              <a:schemeClr val="tx1"/>
            </a:solidFill>
          </a:ln>
        </p:spPr>
        <p:txBody>
          <a:bodyPr wrap="none">
            <a:spAutoFit/>
          </a:bodyPr>
          <a:lstStyle/>
          <a:p>
            <a:r>
              <a:rPr lang="en-IN" sz="2800" b="1" dirty="0" err="1"/>
              <a:t>Ortem</a:t>
            </a:r>
            <a:endParaRPr lang="en-IN" sz="2800" b="1" dirty="0"/>
          </a:p>
        </p:txBody>
      </p:sp>
      <p:sp>
        <p:nvSpPr>
          <p:cNvPr id="25" name="Rectangle 24"/>
          <p:cNvSpPr/>
          <p:nvPr/>
        </p:nvSpPr>
        <p:spPr>
          <a:xfrm>
            <a:off x="6012160" y="2996951"/>
            <a:ext cx="1112356" cy="523220"/>
          </a:xfrm>
          <a:prstGeom prst="rect">
            <a:avLst/>
          </a:prstGeom>
          <a:solidFill>
            <a:schemeClr val="accent6">
              <a:lumMod val="20000"/>
              <a:lumOff val="80000"/>
            </a:schemeClr>
          </a:solidFill>
          <a:ln>
            <a:solidFill>
              <a:schemeClr val="tx1"/>
            </a:solidFill>
          </a:ln>
        </p:spPr>
        <p:txBody>
          <a:bodyPr wrap="none">
            <a:spAutoFit/>
          </a:bodyPr>
          <a:lstStyle/>
          <a:p>
            <a:pPr>
              <a:defRPr/>
            </a:pPr>
            <a:r>
              <a:rPr lang="en-IN" sz="2800" b="1" dirty="0"/>
              <a:t>Sujata</a:t>
            </a:r>
          </a:p>
        </p:txBody>
      </p:sp>
      <p:sp>
        <p:nvSpPr>
          <p:cNvPr id="26" name="Rectangle 25"/>
          <p:cNvSpPr/>
          <p:nvPr/>
        </p:nvSpPr>
        <p:spPr>
          <a:xfrm>
            <a:off x="929055" y="2963506"/>
            <a:ext cx="1059906" cy="523220"/>
          </a:xfrm>
          <a:prstGeom prst="rect">
            <a:avLst/>
          </a:prstGeom>
          <a:solidFill>
            <a:schemeClr val="accent6">
              <a:lumMod val="20000"/>
              <a:lumOff val="80000"/>
            </a:schemeClr>
          </a:solidFill>
          <a:ln>
            <a:solidFill>
              <a:schemeClr val="tx1"/>
            </a:solidFill>
          </a:ln>
        </p:spPr>
        <p:txBody>
          <a:bodyPr wrap="none">
            <a:spAutoFit/>
          </a:bodyPr>
          <a:lstStyle/>
          <a:p>
            <a:r>
              <a:rPr lang="en-US" sz="2800" b="1" dirty="0" err="1"/>
              <a:t>Inalsa</a:t>
            </a:r>
            <a:endParaRPr lang="en-IN" sz="2800" b="1" dirty="0"/>
          </a:p>
        </p:txBody>
      </p:sp>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12589" t="10568" r="9690" b="13000"/>
          <a:stretch/>
        </p:blipFill>
        <p:spPr>
          <a:xfrm>
            <a:off x="107504" y="155259"/>
            <a:ext cx="1937982" cy="8254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0056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ppt_x"/>
                                          </p:val>
                                        </p:tav>
                                        <p:tav tm="100000">
                                          <p:val>
                                            <p:strVal val="#ppt_x"/>
                                          </p:val>
                                        </p:tav>
                                      </p:tavLst>
                                    </p:anim>
                                    <p:anim calcmode="lin" valueType="num">
                                      <p:cBhvr additive="base">
                                        <p:cTn id="76" dur="500" fill="hold"/>
                                        <p:tgtEl>
                                          <p:spTgt spid="2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
                                        </p:tgtEl>
                                        <p:attrNameLst>
                                          <p:attrName>style.visibility</p:attrName>
                                        </p:attrNameLst>
                                      </p:cBhvr>
                                      <p:to>
                                        <p:strVal val="visible"/>
                                      </p:to>
                                    </p:set>
                                    <p:anim calcmode="lin" valueType="num">
                                      <p:cBhvr additive="base">
                                        <p:cTn id="83" dur="500" fill="hold"/>
                                        <p:tgtEl>
                                          <p:spTgt spid="4"/>
                                        </p:tgtEl>
                                        <p:attrNameLst>
                                          <p:attrName>ppt_x</p:attrName>
                                        </p:attrNameLst>
                                      </p:cBhvr>
                                      <p:tavLst>
                                        <p:tav tm="0">
                                          <p:val>
                                            <p:strVal val="#ppt_x"/>
                                          </p:val>
                                        </p:tav>
                                        <p:tav tm="100000">
                                          <p:val>
                                            <p:strVal val="#ppt_x"/>
                                          </p:val>
                                        </p:tav>
                                      </p:tavLst>
                                    </p:anim>
                                    <p:anim calcmode="lin" valueType="num">
                                      <p:cBhvr additive="base">
                                        <p:cTn id="8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barn(inVertical)">
                                      <p:cBhvr>
                                        <p:cTn id="89" dur="500"/>
                                        <p:tgtEl>
                                          <p:spTgt spid="24"/>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barn(inVertical)">
                                      <p:cBhvr>
                                        <p:cTn id="94" dur="500"/>
                                        <p:tgtEl>
                                          <p:spTgt spid="25"/>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barn(inVertical)">
                                      <p:cBhvr>
                                        <p:cTn id="9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4" grpId="0" animBg="1"/>
      <p:bldP spid="8" grpId="0" animBg="1"/>
      <p:bldP spid="24" grpId="0" animBg="1"/>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65921" y="262389"/>
            <a:ext cx="2806538" cy="646331"/>
          </a:xfrm>
          <a:prstGeom prst="rect">
            <a:avLst/>
          </a:prstGeom>
          <a:solidFill>
            <a:schemeClr val="accent2">
              <a:lumMod val="60000"/>
              <a:lumOff val="40000"/>
            </a:schemeClr>
          </a:solidFill>
          <a:ln>
            <a:solidFill>
              <a:schemeClr val="tx1"/>
            </a:solidFill>
          </a:ln>
        </p:spPr>
        <p:txBody>
          <a:bodyPr wrap="none">
            <a:spAutoFit/>
          </a:bodyPr>
          <a:lstStyle/>
          <a:p>
            <a:r>
              <a:rPr lang="en-US" sz="3600" b="1" dirty="0"/>
              <a:t>PRODUCTION</a:t>
            </a:r>
            <a:endParaRPr lang="en-IN" sz="3600" b="1" dirty="0"/>
          </a:p>
        </p:txBody>
      </p:sp>
      <p:sp>
        <p:nvSpPr>
          <p:cNvPr id="2" name="Rectangle 1"/>
          <p:cNvSpPr/>
          <p:nvPr/>
        </p:nvSpPr>
        <p:spPr>
          <a:xfrm>
            <a:off x="395536" y="1484784"/>
            <a:ext cx="3488263" cy="523220"/>
          </a:xfrm>
          <a:prstGeom prst="rect">
            <a:avLst/>
          </a:prstGeom>
          <a:solidFill>
            <a:schemeClr val="accent6">
              <a:lumMod val="60000"/>
              <a:lumOff val="40000"/>
            </a:schemeClr>
          </a:solidFill>
          <a:ln>
            <a:solidFill>
              <a:schemeClr val="tx1"/>
            </a:solidFill>
          </a:ln>
        </p:spPr>
        <p:txBody>
          <a:bodyPr wrap="none">
            <a:spAutoFit/>
          </a:bodyPr>
          <a:lstStyle/>
          <a:p>
            <a:r>
              <a:rPr lang="en-IN" sz="2800" b="1" dirty="0"/>
              <a:t>CURRENT PRODCTION</a:t>
            </a:r>
          </a:p>
        </p:txBody>
      </p:sp>
      <p:sp>
        <p:nvSpPr>
          <p:cNvPr id="9" name="Rectangle 8"/>
          <p:cNvSpPr/>
          <p:nvPr/>
        </p:nvSpPr>
        <p:spPr>
          <a:xfrm>
            <a:off x="395536" y="4428401"/>
            <a:ext cx="3743397" cy="523220"/>
          </a:xfrm>
          <a:prstGeom prst="rect">
            <a:avLst/>
          </a:prstGeom>
          <a:solidFill>
            <a:schemeClr val="accent6">
              <a:lumMod val="60000"/>
              <a:lumOff val="40000"/>
            </a:schemeClr>
          </a:solidFill>
          <a:ln>
            <a:solidFill>
              <a:schemeClr val="tx1"/>
            </a:solidFill>
          </a:ln>
        </p:spPr>
        <p:txBody>
          <a:bodyPr wrap="none">
            <a:spAutoFit/>
          </a:bodyPr>
          <a:lstStyle/>
          <a:p>
            <a:r>
              <a:rPr lang="en-IN" sz="2800" b="1" dirty="0"/>
              <a:t>PRODUCTION CAPACITY</a:t>
            </a:r>
          </a:p>
        </p:txBody>
      </p:sp>
      <p:sp>
        <p:nvSpPr>
          <p:cNvPr id="10" name="Rectangle 9"/>
          <p:cNvSpPr/>
          <p:nvPr/>
        </p:nvSpPr>
        <p:spPr>
          <a:xfrm>
            <a:off x="395536" y="2330877"/>
            <a:ext cx="5256584" cy="954107"/>
          </a:xfrm>
          <a:prstGeom prst="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en-IN" sz="2800" dirty="0"/>
              <a:t>SWH (STORAGE)  - 500 Nos./DAY </a:t>
            </a:r>
          </a:p>
          <a:p>
            <a:r>
              <a:rPr lang="en-IN" sz="2800" dirty="0"/>
              <a:t>IWH (INSTANT) - 400 Nos./DAY</a:t>
            </a:r>
          </a:p>
        </p:txBody>
      </p:sp>
      <p:sp>
        <p:nvSpPr>
          <p:cNvPr id="11" name="Rectangle 10"/>
          <p:cNvSpPr/>
          <p:nvPr/>
        </p:nvSpPr>
        <p:spPr>
          <a:xfrm>
            <a:off x="395536" y="5229200"/>
            <a:ext cx="5256584" cy="954107"/>
          </a:xfrm>
          <a:prstGeom prst="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en-IN" sz="2800" dirty="0"/>
              <a:t>SWH (STORAGE)  - 2500 Nos./DAY </a:t>
            </a:r>
          </a:p>
          <a:p>
            <a:r>
              <a:rPr lang="en-IN" sz="2800" dirty="0"/>
              <a:t>IWH (INSTANT) - 1000 Nos./DAY</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2589" t="10568" r="9690" b="13000"/>
          <a:stretch/>
        </p:blipFill>
        <p:spPr>
          <a:xfrm>
            <a:off x="107504" y="188640"/>
            <a:ext cx="1937982" cy="8254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5356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72359" y="188640"/>
            <a:ext cx="5928033" cy="707886"/>
          </a:xfrm>
          <a:prstGeom prst="rect">
            <a:avLst/>
          </a:prstGeom>
          <a:solidFill>
            <a:schemeClr val="accent2">
              <a:lumMod val="60000"/>
              <a:lumOff val="40000"/>
            </a:schemeClr>
          </a:solidFill>
          <a:ln>
            <a:solidFill>
              <a:schemeClr val="tx1"/>
            </a:solidFill>
          </a:ln>
        </p:spPr>
        <p:txBody>
          <a:bodyPr wrap="none">
            <a:spAutoFit/>
          </a:bodyPr>
          <a:lstStyle/>
          <a:p>
            <a:r>
              <a:rPr lang="en-US" sz="4000" b="1" dirty="0"/>
              <a:t>COMPANY AREA &amp; LAYOUT</a:t>
            </a:r>
            <a:endParaRPr lang="en-IN" sz="4000" b="1" dirty="0"/>
          </a:p>
        </p:txBody>
      </p:sp>
      <p:sp>
        <p:nvSpPr>
          <p:cNvPr id="2" name="Rectangle 1"/>
          <p:cNvSpPr/>
          <p:nvPr/>
        </p:nvSpPr>
        <p:spPr>
          <a:xfrm>
            <a:off x="980884" y="1484784"/>
            <a:ext cx="3741922" cy="584775"/>
          </a:xfrm>
          <a:prstGeom prst="rect">
            <a:avLst/>
          </a:prstGeom>
          <a:solidFill>
            <a:schemeClr val="accent6">
              <a:lumMod val="60000"/>
              <a:lumOff val="40000"/>
            </a:schemeClr>
          </a:solidFill>
          <a:ln>
            <a:solidFill>
              <a:schemeClr val="tx1"/>
            </a:solidFill>
          </a:ln>
        </p:spPr>
        <p:txBody>
          <a:bodyPr wrap="none">
            <a:spAutoFit/>
          </a:bodyPr>
          <a:lstStyle/>
          <a:p>
            <a:r>
              <a:rPr lang="en-US" sz="3200" b="1" dirty="0"/>
              <a:t>AREA- 1800 SQ.MTR.</a:t>
            </a:r>
            <a:endParaRPr lang="en-IN" sz="3200" b="1" dirty="0"/>
          </a:p>
        </p:txBody>
      </p:sp>
      <p:sp>
        <p:nvSpPr>
          <p:cNvPr id="3" name="Rectangle 2"/>
          <p:cNvSpPr/>
          <p:nvPr/>
        </p:nvSpPr>
        <p:spPr>
          <a:xfrm>
            <a:off x="971600" y="2420888"/>
            <a:ext cx="1649619" cy="584775"/>
          </a:xfrm>
          <a:prstGeom prst="rect">
            <a:avLst/>
          </a:prstGeom>
          <a:solidFill>
            <a:schemeClr val="accent6">
              <a:lumMod val="60000"/>
              <a:lumOff val="40000"/>
            </a:schemeClr>
          </a:solidFill>
          <a:ln>
            <a:solidFill>
              <a:schemeClr val="tx1"/>
            </a:solidFill>
          </a:ln>
        </p:spPr>
        <p:txBody>
          <a:bodyPr wrap="none">
            <a:spAutoFit/>
          </a:bodyPr>
          <a:lstStyle/>
          <a:p>
            <a:r>
              <a:rPr lang="en-US" sz="3200" b="1" dirty="0"/>
              <a:t>5 </a:t>
            </a:r>
            <a:r>
              <a:rPr lang="en-US" sz="2800" b="1" dirty="0"/>
              <a:t>FLOORS</a:t>
            </a:r>
            <a:endParaRPr lang="en-IN" sz="3200" b="1" dirty="0"/>
          </a:p>
        </p:txBody>
      </p:sp>
      <p:sp>
        <p:nvSpPr>
          <p:cNvPr id="5" name="Rectangle 4"/>
          <p:cNvSpPr/>
          <p:nvPr/>
        </p:nvSpPr>
        <p:spPr>
          <a:xfrm>
            <a:off x="500428" y="3356992"/>
            <a:ext cx="5027338" cy="400110"/>
          </a:xfrm>
          <a:prstGeom prst="rect">
            <a:avLst/>
          </a:prstGeom>
          <a:solidFill>
            <a:schemeClr val="bg2">
              <a:lumMod val="90000"/>
            </a:schemeClr>
          </a:solidFill>
          <a:ln>
            <a:solidFill>
              <a:schemeClr val="tx1"/>
            </a:solidFill>
          </a:ln>
        </p:spPr>
        <p:txBody>
          <a:bodyPr wrap="none">
            <a:spAutoFit/>
          </a:bodyPr>
          <a:lstStyle/>
          <a:p>
            <a:pPr marL="342900" indent="-342900">
              <a:buFont typeface="Wingdings" panose="05000000000000000000" pitchFamily="2" charset="2"/>
              <a:buChar char="Ø"/>
            </a:pPr>
            <a:r>
              <a:rPr lang="en-US" sz="2000" b="1" dirty="0">
                <a:latin typeface="Bahnschrift Light" panose="020B0502040204020203" pitchFamily="34" charset="0"/>
              </a:rPr>
              <a:t>BASEMENT-FABRICATION, TOOL ROOM</a:t>
            </a:r>
          </a:p>
        </p:txBody>
      </p:sp>
      <p:sp>
        <p:nvSpPr>
          <p:cNvPr id="8" name="Rectangle 7"/>
          <p:cNvSpPr/>
          <p:nvPr/>
        </p:nvSpPr>
        <p:spPr>
          <a:xfrm>
            <a:off x="513840" y="3933056"/>
            <a:ext cx="6773008" cy="400110"/>
          </a:xfrm>
          <a:prstGeom prst="rect">
            <a:avLst/>
          </a:prstGeom>
          <a:solidFill>
            <a:schemeClr val="bg2">
              <a:lumMod val="90000"/>
            </a:schemeClr>
          </a:solidFill>
          <a:ln>
            <a:solidFill>
              <a:schemeClr val="tx1"/>
            </a:solidFill>
          </a:ln>
        </p:spPr>
        <p:txBody>
          <a:bodyPr wrap="none">
            <a:spAutoFit/>
          </a:bodyPr>
          <a:lstStyle/>
          <a:p>
            <a:pPr marL="285750" indent="-285750">
              <a:buFont typeface="Wingdings" panose="05000000000000000000" pitchFamily="2" charset="2"/>
              <a:buChar char="Ø"/>
            </a:pPr>
            <a:r>
              <a:rPr lang="en-US" sz="2000" b="1" dirty="0">
                <a:latin typeface="Bahnschrift Light" panose="020B0502040204020203" pitchFamily="34" charset="0"/>
              </a:rPr>
              <a:t>GROUND FLOOR- MOLDING, COATING FURNANCE, IQC </a:t>
            </a:r>
          </a:p>
        </p:txBody>
      </p:sp>
      <p:sp>
        <p:nvSpPr>
          <p:cNvPr id="9" name="Rectangle 8"/>
          <p:cNvSpPr/>
          <p:nvPr/>
        </p:nvSpPr>
        <p:spPr>
          <a:xfrm>
            <a:off x="489070" y="4509120"/>
            <a:ext cx="5293437" cy="461665"/>
          </a:xfrm>
          <a:prstGeom prst="rect">
            <a:avLst/>
          </a:prstGeom>
          <a:solidFill>
            <a:schemeClr val="bg2">
              <a:lumMod val="90000"/>
            </a:schemeClr>
          </a:solidFill>
          <a:ln>
            <a:solidFill>
              <a:schemeClr val="tx1"/>
            </a:solidFill>
          </a:ln>
        </p:spPr>
        <p:txBody>
          <a:bodyPr wrap="none">
            <a:spAutoFit/>
          </a:bodyPr>
          <a:lstStyle/>
          <a:p>
            <a:pPr marL="171450" indent="-171450">
              <a:buFont typeface="Wingdings" panose="05000000000000000000" pitchFamily="2" charset="2"/>
              <a:buChar char="Ø"/>
            </a:pPr>
            <a:r>
              <a:rPr lang="en-US" sz="2400" b="1" dirty="0">
                <a:latin typeface="Bahnschrift Light" panose="020B0502040204020203" pitchFamily="34" charset="0"/>
              </a:rPr>
              <a:t> </a:t>
            </a:r>
            <a:r>
              <a:rPr lang="en-US" sz="2000" b="1" dirty="0">
                <a:latin typeface="Bahnschrift Light" panose="020B0502040204020203" pitchFamily="34" charset="0"/>
              </a:rPr>
              <a:t>FIRST FLOOR – LAB &amp; TANK STORE AREA</a:t>
            </a:r>
            <a:endParaRPr lang="en-US" sz="2400" b="1" dirty="0">
              <a:latin typeface="Bahnschrift Light" panose="020B0502040204020203" pitchFamily="34" charset="0"/>
            </a:endParaRPr>
          </a:p>
        </p:txBody>
      </p:sp>
      <p:sp>
        <p:nvSpPr>
          <p:cNvPr id="10" name="Rectangle 9"/>
          <p:cNvSpPr/>
          <p:nvPr/>
        </p:nvSpPr>
        <p:spPr>
          <a:xfrm>
            <a:off x="519197" y="5116542"/>
            <a:ext cx="5202065" cy="461665"/>
          </a:xfrm>
          <a:prstGeom prst="rect">
            <a:avLst/>
          </a:prstGeom>
          <a:solidFill>
            <a:schemeClr val="bg2">
              <a:lumMod val="90000"/>
            </a:schemeClr>
          </a:solidFill>
          <a:ln>
            <a:solidFill>
              <a:schemeClr val="tx1"/>
            </a:solidFill>
          </a:ln>
        </p:spPr>
        <p:txBody>
          <a:bodyPr wrap="none">
            <a:spAutoFit/>
          </a:bodyPr>
          <a:lstStyle/>
          <a:p>
            <a:pPr marL="171450" indent="-171450">
              <a:buFont typeface="Wingdings" panose="05000000000000000000" pitchFamily="2" charset="2"/>
              <a:buChar char="Ø"/>
            </a:pPr>
            <a:r>
              <a:rPr lang="en-US" sz="2400" b="1" dirty="0">
                <a:latin typeface="Bahnschrift Light" panose="020B0502040204020203" pitchFamily="34" charset="0"/>
              </a:rPr>
              <a:t> </a:t>
            </a:r>
            <a:r>
              <a:rPr lang="en-US" sz="2000" b="1" dirty="0">
                <a:latin typeface="Bahnschrift Light" panose="020B0502040204020203" pitchFamily="34" charset="0"/>
              </a:rPr>
              <a:t>SECOND FLOOR-  ASSEMBLY LINE &amp;  FG</a:t>
            </a:r>
            <a:endParaRPr lang="en-US" sz="2400" b="1" dirty="0">
              <a:latin typeface="Bahnschrift Light" panose="020B0502040204020203" pitchFamily="34" charset="0"/>
            </a:endParaRPr>
          </a:p>
        </p:txBody>
      </p:sp>
      <p:sp>
        <p:nvSpPr>
          <p:cNvPr id="11" name="Rectangle 10"/>
          <p:cNvSpPr/>
          <p:nvPr/>
        </p:nvSpPr>
        <p:spPr>
          <a:xfrm>
            <a:off x="489070" y="5692606"/>
            <a:ext cx="6175088" cy="461665"/>
          </a:xfrm>
          <a:prstGeom prst="rect">
            <a:avLst/>
          </a:prstGeom>
          <a:solidFill>
            <a:schemeClr val="bg2">
              <a:lumMod val="90000"/>
            </a:schemeClr>
          </a:solidFill>
          <a:ln>
            <a:solidFill>
              <a:schemeClr val="tx1"/>
            </a:solidFill>
          </a:ln>
        </p:spPr>
        <p:txBody>
          <a:bodyPr wrap="none">
            <a:spAutoFit/>
          </a:bodyPr>
          <a:lstStyle/>
          <a:p>
            <a:pPr marL="171450" indent="-171450">
              <a:buFont typeface="Wingdings" panose="05000000000000000000" pitchFamily="2" charset="2"/>
              <a:buChar char="Ø"/>
            </a:pPr>
            <a:r>
              <a:rPr lang="en-US" sz="2400" b="1" dirty="0">
                <a:latin typeface="Bahnschrift Light" panose="020B0502040204020203" pitchFamily="34" charset="0"/>
              </a:rPr>
              <a:t> </a:t>
            </a:r>
            <a:r>
              <a:rPr lang="en-US" sz="2000" b="1" dirty="0">
                <a:latin typeface="Bahnschrift Light" panose="020B0502040204020203" pitchFamily="34" charset="0"/>
              </a:rPr>
              <a:t>THIRD FLOOR- STORE(RM,CARTON,THERMOCOL) </a:t>
            </a:r>
            <a:endParaRPr lang="en-US" sz="2400" b="1" dirty="0">
              <a:latin typeface="Bahnschrift Light" panose="020B0502040204020203" pitchFamily="34" charset="0"/>
            </a:endParaRPr>
          </a:p>
        </p:txBody>
      </p:sp>
      <p:sp>
        <p:nvSpPr>
          <p:cNvPr id="12" name="Rectangle 11"/>
          <p:cNvSpPr/>
          <p:nvPr/>
        </p:nvSpPr>
        <p:spPr>
          <a:xfrm>
            <a:off x="467544" y="6279703"/>
            <a:ext cx="7066358" cy="461665"/>
          </a:xfrm>
          <a:prstGeom prst="rect">
            <a:avLst/>
          </a:prstGeom>
          <a:solidFill>
            <a:schemeClr val="bg2">
              <a:lumMod val="90000"/>
            </a:schemeClr>
          </a:solidFill>
          <a:ln>
            <a:solidFill>
              <a:schemeClr val="tx1"/>
            </a:solidFill>
          </a:ln>
        </p:spPr>
        <p:txBody>
          <a:bodyPr wrap="none">
            <a:spAutoFit/>
          </a:bodyPr>
          <a:lstStyle/>
          <a:p>
            <a:pPr marL="171450" indent="-171450">
              <a:buFont typeface="Wingdings" panose="05000000000000000000" pitchFamily="2" charset="2"/>
              <a:buChar char="Ø"/>
            </a:pPr>
            <a:r>
              <a:rPr lang="en-US" sz="2400" b="1" dirty="0">
                <a:latin typeface="Bahnschrift Light" panose="020B0502040204020203" pitchFamily="34" charset="0"/>
              </a:rPr>
              <a:t> </a:t>
            </a:r>
            <a:r>
              <a:rPr lang="en-US" sz="2000" b="1" dirty="0">
                <a:latin typeface="Bahnschrift Light" panose="020B0502040204020203" pitchFamily="34" charset="0"/>
              </a:rPr>
              <a:t>FOURTH FLOOR- PAINT SHOP &amp; CRC BODY FABRICATION</a:t>
            </a:r>
            <a:endParaRPr lang="en-IN" sz="2400" b="1" dirty="0">
              <a:latin typeface="Bahnschrift Light" panose="020B0502040204020203" pitchFamily="34" charset="0"/>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2589" t="10568" r="9690" b="13000"/>
          <a:stretch/>
        </p:blipFill>
        <p:spPr>
          <a:xfrm>
            <a:off x="107504" y="155259"/>
            <a:ext cx="1937982" cy="8254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0064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67744" y="262389"/>
            <a:ext cx="5552033" cy="646331"/>
          </a:xfrm>
          <a:prstGeom prst="rect">
            <a:avLst/>
          </a:prstGeom>
          <a:solidFill>
            <a:schemeClr val="accent2">
              <a:lumMod val="60000"/>
              <a:lumOff val="40000"/>
            </a:schemeClr>
          </a:solidFill>
          <a:ln>
            <a:solidFill>
              <a:schemeClr val="tx1"/>
            </a:solidFill>
          </a:ln>
        </p:spPr>
        <p:txBody>
          <a:bodyPr wrap="none">
            <a:spAutoFit/>
          </a:bodyPr>
          <a:lstStyle/>
          <a:p>
            <a:r>
              <a:rPr lang="en-US" sz="3600" b="1" dirty="0"/>
              <a:t>ORGANISATION STRUCTURE</a:t>
            </a:r>
            <a:endParaRPr lang="en-IN" sz="3600" b="1" dirty="0"/>
          </a:p>
        </p:txBody>
      </p:sp>
      <p:sp>
        <p:nvSpPr>
          <p:cNvPr id="9" name="TextBox 8"/>
          <p:cNvSpPr txBox="1"/>
          <p:nvPr/>
        </p:nvSpPr>
        <p:spPr>
          <a:xfrm>
            <a:off x="755576" y="1142165"/>
            <a:ext cx="2232248" cy="707886"/>
          </a:xfrm>
          <a:prstGeom prst="rect">
            <a:avLst/>
          </a:prstGeom>
          <a:noFill/>
          <a:ln>
            <a:solidFill>
              <a:schemeClr val="tx1"/>
            </a:solidFill>
          </a:ln>
        </p:spPr>
        <p:txBody>
          <a:bodyPr wrap="square" rtlCol="0">
            <a:spAutoFit/>
          </a:bodyPr>
          <a:lstStyle/>
          <a:p>
            <a:pPr algn="ctr"/>
            <a:r>
              <a:rPr lang="en-US" sz="2000" b="1" dirty="0"/>
              <a:t>Mr. Hitesh Goyal</a:t>
            </a:r>
          </a:p>
          <a:p>
            <a:pPr algn="ctr"/>
            <a:r>
              <a:rPr lang="en-US" sz="2000" dirty="0"/>
              <a:t>Managing Director</a:t>
            </a:r>
            <a:endParaRPr lang="en-IN" sz="2000" dirty="0"/>
          </a:p>
        </p:txBody>
      </p:sp>
      <p:cxnSp>
        <p:nvCxnSpPr>
          <p:cNvPr id="11" name="Straight Connector 10"/>
          <p:cNvCxnSpPr>
            <a:stCxn id="9" idx="2"/>
          </p:cNvCxnSpPr>
          <p:nvPr/>
        </p:nvCxnSpPr>
        <p:spPr>
          <a:xfrm>
            <a:off x="1871700" y="1850051"/>
            <a:ext cx="0" cy="372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71600" y="2204864"/>
            <a:ext cx="72729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843808" y="2204864"/>
            <a:ext cx="0"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156176" y="2204864"/>
            <a:ext cx="0"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267744" y="2708920"/>
            <a:ext cx="1208472" cy="369332"/>
          </a:xfrm>
          <a:prstGeom prst="rect">
            <a:avLst/>
          </a:prstGeom>
          <a:ln>
            <a:solidFill>
              <a:schemeClr val="tx1"/>
            </a:solidFill>
          </a:ln>
        </p:spPr>
        <p:txBody>
          <a:bodyPr wrap="none">
            <a:spAutoFit/>
          </a:bodyPr>
          <a:lstStyle/>
          <a:p>
            <a:r>
              <a:rPr lang="en-US" dirty="0"/>
              <a:t>Plant Head</a:t>
            </a:r>
            <a:endParaRPr lang="en-IN" dirty="0"/>
          </a:p>
        </p:txBody>
      </p:sp>
      <p:sp>
        <p:nvSpPr>
          <p:cNvPr id="18" name="Rectangle 17"/>
          <p:cNvSpPr/>
          <p:nvPr/>
        </p:nvSpPr>
        <p:spPr>
          <a:xfrm>
            <a:off x="5580112" y="2708920"/>
            <a:ext cx="1404552" cy="369332"/>
          </a:xfrm>
          <a:prstGeom prst="rect">
            <a:avLst/>
          </a:prstGeom>
          <a:ln>
            <a:solidFill>
              <a:schemeClr val="tx1"/>
            </a:solidFill>
          </a:ln>
        </p:spPr>
        <p:txBody>
          <a:bodyPr wrap="none">
            <a:spAutoFit/>
          </a:bodyPr>
          <a:lstStyle/>
          <a:p>
            <a:r>
              <a:rPr lang="en-US" dirty="0"/>
              <a:t>Quality Head</a:t>
            </a:r>
            <a:endParaRPr lang="en-IN" dirty="0"/>
          </a:p>
        </p:txBody>
      </p:sp>
      <p:cxnSp>
        <p:nvCxnSpPr>
          <p:cNvPr id="20" name="Straight Connector 19"/>
          <p:cNvCxnSpPr>
            <a:stCxn id="17" idx="2"/>
          </p:cNvCxnSpPr>
          <p:nvPr/>
        </p:nvCxnSpPr>
        <p:spPr>
          <a:xfrm>
            <a:off x="2871980" y="3078252"/>
            <a:ext cx="0" cy="278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27584" y="3356992"/>
            <a:ext cx="30963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27584" y="3356992"/>
            <a:ext cx="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088114" y="3356992"/>
            <a:ext cx="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923928" y="3356992"/>
            <a:ext cx="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49102" y="3717032"/>
            <a:ext cx="1226554" cy="646331"/>
          </a:xfrm>
          <a:prstGeom prst="rect">
            <a:avLst/>
          </a:prstGeom>
          <a:ln>
            <a:solidFill>
              <a:schemeClr val="tx1"/>
            </a:solidFill>
          </a:ln>
        </p:spPr>
        <p:txBody>
          <a:bodyPr wrap="none">
            <a:spAutoFit/>
          </a:bodyPr>
          <a:lstStyle/>
          <a:p>
            <a:r>
              <a:rPr lang="en-US" dirty="0"/>
              <a:t>HR &amp; </a:t>
            </a:r>
          </a:p>
          <a:p>
            <a:r>
              <a:rPr lang="en-US" dirty="0"/>
              <a:t>ACCOUNTS</a:t>
            </a:r>
            <a:endParaRPr lang="en-IN" dirty="0"/>
          </a:p>
        </p:txBody>
      </p:sp>
      <p:sp>
        <p:nvSpPr>
          <p:cNvPr id="29" name="TextBox 28"/>
          <p:cNvSpPr txBox="1"/>
          <p:nvPr/>
        </p:nvSpPr>
        <p:spPr>
          <a:xfrm>
            <a:off x="1691680" y="3717032"/>
            <a:ext cx="809196" cy="646331"/>
          </a:xfrm>
          <a:prstGeom prst="rect">
            <a:avLst/>
          </a:prstGeom>
          <a:noFill/>
          <a:ln>
            <a:solidFill>
              <a:schemeClr val="tx1"/>
            </a:solidFill>
          </a:ln>
        </p:spPr>
        <p:txBody>
          <a:bodyPr wrap="none" rtlCol="0">
            <a:spAutoFit/>
          </a:bodyPr>
          <a:lstStyle/>
          <a:p>
            <a:r>
              <a:rPr lang="en-US" dirty="0"/>
              <a:t>TOOL </a:t>
            </a:r>
          </a:p>
          <a:p>
            <a:r>
              <a:rPr lang="en-US" dirty="0"/>
              <a:t>ROOM</a:t>
            </a:r>
            <a:endParaRPr lang="en-IN" dirty="0"/>
          </a:p>
        </p:txBody>
      </p:sp>
      <p:sp>
        <p:nvSpPr>
          <p:cNvPr id="30" name="Rectangle 29"/>
          <p:cNvSpPr/>
          <p:nvPr/>
        </p:nvSpPr>
        <p:spPr>
          <a:xfrm>
            <a:off x="3304218" y="3717032"/>
            <a:ext cx="1339790" cy="646331"/>
          </a:xfrm>
          <a:prstGeom prst="rect">
            <a:avLst/>
          </a:prstGeom>
          <a:ln>
            <a:solidFill>
              <a:schemeClr val="tx1"/>
            </a:solidFill>
          </a:ln>
        </p:spPr>
        <p:txBody>
          <a:bodyPr wrap="none">
            <a:spAutoFit/>
          </a:bodyPr>
          <a:lstStyle/>
          <a:p>
            <a:r>
              <a:rPr lang="en-US" dirty="0"/>
              <a:t>ASSY.</a:t>
            </a:r>
          </a:p>
          <a:p>
            <a:r>
              <a:rPr lang="en-US" dirty="0"/>
              <a:t>PRODUTION</a:t>
            </a:r>
          </a:p>
        </p:txBody>
      </p:sp>
      <p:cxnSp>
        <p:nvCxnSpPr>
          <p:cNvPr id="32" name="Straight Arrow Connector 31"/>
          <p:cNvCxnSpPr/>
          <p:nvPr/>
        </p:nvCxnSpPr>
        <p:spPr>
          <a:xfrm>
            <a:off x="2843808" y="3356992"/>
            <a:ext cx="0" cy="12961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547664" y="3356992"/>
            <a:ext cx="0" cy="12961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123728" y="4653136"/>
            <a:ext cx="1508298" cy="646331"/>
          </a:xfrm>
          <a:prstGeom prst="rect">
            <a:avLst/>
          </a:prstGeom>
          <a:noFill/>
          <a:ln>
            <a:solidFill>
              <a:schemeClr val="tx1"/>
            </a:solidFill>
          </a:ln>
        </p:spPr>
        <p:txBody>
          <a:bodyPr wrap="none" rtlCol="0">
            <a:spAutoFit/>
          </a:bodyPr>
          <a:lstStyle/>
          <a:p>
            <a:pPr algn="ctr"/>
            <a:r>
              <a:rPr lang="en-US" dirty="0"/>
              <a:t>PURCHASE </a:t>
            </a:r>
            <a:r>
              <a:rPr lang="en-IN" dirty="0"/>
              <a:t> &amp; </a:t>
            </a:r>
          </a:p>
          <a:p>
            <a:pPr algn="ctr"/>
            <a:r>
              <a:rPr lang="en-US" dirty="0"/>
              <a:t>PPC</a:t>
            </a:r>
          </a:p>
        </p:txBody>
      </p:sp>
      <p:sp>
        <p:nvSpPr>
          <p:cNvPr id="35" name="Rectangle 34"/>
          <p:cNvSpPr/>
          <p:nvPr/>
        </p:nvSpPr>
        <p:spPr>
          <a:xfrm>
            <a:off x="971600" y="4653136"/>
            <a:ext cx="1082669" cy="646331"/>
          </a:xfrm>
          <a:prstGeom prst="rect">
            <a:avLst/>
          </a:prstGeom>
          <a:ln>
            <a:solidFill>
              <a:schemeClr val="tx1"/>
            </a:solidFill>
          </a:ln>
        </p:spPr>
        <p:txBody>
          <a:bodyPr wrap="none">
            <a:spAutoFit/>
          </a:bodyPr>
          <a:lstStyle/>
          <a:p>
            <a:r>
              <a:rPr lang="en-US" dirty="0"/>
              <a:t>STORE &amp; </a:t>
            </a:r>
          </a:p>
          <a:p>
            <a:r>
              <a:rPr lang="en-US" dirty="0"/>
              <a:t>DISPATCH</a:t>
            </a:r>
            <a:endParaRPr lang="en-IN" dirty="0"/>
          </a:p>
        </p:txBody>
      </p:sp>
      <p:cxnSp>
        <p:nvCxnSpPr>
          <p:cNvPr id="37" name="Straight Connector 36"/>
          <p:cNvCxnSpPr>
            <a:stCxn id="18" idx="2"/>
          </p:cNvCxnSpPr>
          <p:nvPr/>
        </p:nvCxnSpPr>
        <p:spPr>
          <a:xfrm>
            <a:off x="6282388" y="3078252"/>
            <a:ext cx="0" cy="2787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148064" y="3356992"/>
            <a:ext cx="345638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148064" y="3356992"/>
            <a:ext cx="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156176" y="3356992"/>
            <a:ext cx="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7380312" y="3356992"/>
            <a:ext cx="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8604448" y="3356992"/>
            <a:ext cx="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4914799" y="3717032"/>
            <a:ext cx="521297" cy="369332"/>
          </a:xfrm>
          <a:prstGeom prst="rect">
            <a:avLst/>
          </a:prstGeom>
          <a:ln>
            <a:solidFill>
              <a:schemeClr val="tx1"/>
            </a:solidFill>
          </a:ln>
        </p:spPr>
        <p:txBody>
          <a:bodyPr wrap="none">
            <a:spAutoFit/>
          </a:bodyPr>
          <a:lstStyle/>
          <a:p>
            <a:r>
              <a:rPr lang="en-US" dirty="0"/>
              <a:t>IQC</a:t>
            </a:r>
            <a:endParaRPr lang="en-IN" dirty="0"/>
          </a:p>
        </p:txBody>
      </p:sp>
      <p:sp>
        <p:nvSpPr>
          <p:cNvPr id="46" name="Rectangle 45"/>
          <p:cNvSpPr/>
          <p:nvPr/>
        </p:nvSpPr>
        <p:spPr>
          <a:xfrm>
            <a:off x="5796136" y="3717032"/>
            <a:ext cx="713657" cy="646331"/>
          </a:xfrm>
          <a:prstGeom prst="rect">
            <a:avLst/>
          </a:prstGeom>
          <a:ln>
            <a:solidFill>
              <a:schemeClr val="tx1"/>
            </a:solidFill>
          </a:ln>
        </p:spPr>
        <p:txBody>
          <a:bodyPr wrap="none">
            <a:spAutoFit/>
          </a:bodyPr>
          <a:lstStyle/>
          <a:p>
            <a:r>
              <a:rPr lang="en-US" dirty="0"/>
              <a:t>PDI &amp;</a:t>
            </a:r>
          </a:p>
          <a:p>
            <a:r>
              <a:rPr lang="en-US" dirty="0"/>
              <a:t>LAB</a:t>
            </a:r>
            <a:endParaRPr lang="en-IN" dirty="0"/>
          </a:p>
        </p:txBody>
      </p:sp>
      <p:sp>
        <p:nvSpPr>
          <p:cNvPr id="47" name="Rectangle 46"/>
          <p:cNvSpPr/>
          <p:nvPr/>
        </p:nvSpPr>
        <p:spPr>
          <a:xfrm>
            <a:off x="6894512" y="3717032"/>
            <a:ext cx="989856" cy="646331"/>
          </a:xfrm>
          <a:prstGeom prst="rect">
            <a:avLst/>
          </a:prstGeom>
          <a:ln>
            <a:solidFill>
              <a:schemeClr val="tx1"/>
            </a:solidFill>
          </a:ln>
        </p:spPr>
        <p:txBody>
          <a:bodyPr wrap="square">
            <a:spAutoFit/>
          </a:bodyPr>
          <a:lstStyle/>
          <a:p>
            <a:pPr algn="ctr"/>
            <a:r>
              <a:rPr lang="en-US" dirty="0"/>
              <a:t>PQC </a:t>
            </a:r>
          </a:p>
          <a:p>
            <a:pPr algn="ctr"/>
            <a:r>
              <a:rPr lang="en-US" dirty="0"/>
              <a:t>GEYSER </a:t>
            </a:r>
          </a:p>
        </p:txBody>
      </p:sp>
      <p:sp>
        <p:nvSpPr>
          <p:cNvPr id="48" name="Rectangle 47"/>
          <p:cNvSpPr/>
          <p:nvPr/>
        </p:nvSpPr>
        <p:spPr>
          <a:xfrm>
            <a:off x="8244546" y="3717032"/>
            <a:ext cx="647934" cy="369332"/>
          </a:xfrm>
          <a:prstGeom prst="rect">
            <a:avLst/>
          </a:prstGeom>
          <a:ln>
            <a:solidFill>
              <a:schemeClr val="tx1"/>
            </a:solidFill>
          </a:ln>
        </p:spPr>
        <p:txBody>
          <a:bodyPr wrap="none">
            <a:spAutoFit/>
          </a:bodyPr>
          <a:lstStyle/>
          <a:p>
            <a:r>
              <a:rPr lang="en-US" dirty="0"/>
              <a:t>NPD </a:t>
            </a:r>
            <a:endParaRPr lang="en-IN" dirty="0"/>
          </a:p>
        </p:txBody>
      </p:sp>
      <p:cxnSp>
        <p:nvCxnSpPr>
          <p:cNvPr id="51" name="Straight Arrow Connector 50"/>
          <p:cNvCxnSpPr/>
          <p:nvPr/>
        </p:nvCxnSpPr>
        <p:spPr>
          <a:xfrm>
            <a:off x="5652120" y="3356992"/>
            <a:ext cx="0" cy="12961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8028384" y="3356992"/>
            <a:ext cx="0" cy="12961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4932040" y="4654877"/>
            <a:ext cx="1428083" cy="646331"/>
          </a:xfrm>
          <a:prstGeom prst="rect">
            <a:avLst/>
          </a:prstGeom>
          <a:ln>
            <a:solidFill>
              <a:schemeClr val="tx1"/>
            </a:solidFill>
          </a:ln>
        </p:spPr>
        <p:txBody>
          <a:bodyPr wrap="none">
            <a:spAutoFit/>
          </a:bodyPr>
          <a:lstStyle/>
          <a:p>
            <a:pPr algn="ctr"/>
            <a:r>
              <a:rPr lang="en-US" dirty="0"/>
              <a:t>PQC </a:t>
            </a:r>
          </a:p>
          <a:p>
            <a:pPr algn="ctr"/>
            <a:r>
              <a:rPr lang="en-US" dirty="0"/>
              <a:t>FABRICATION</a:t>
            </a:r>
            <a:endParaRPr lang="en-IN" dirty="0"/>
          </a:p>
        </p:txBody>
      </p:sp>
      <p:sp>
        <p:nvSpPr>
          <p:cNvPr id="54" name="Rectangle 53"/>
          <p:cNvSpPr/>
          <p:nvPr/>
        </p:nvSpPr>
        <p:spPr>
          <a:xfrm>
            <a:off x="7380312" y="4653136"/>
            <a:ext cx="1346026" cy="646331"/>
          </a:xfrm>
          <a:prstGeom prst="rect">
            <a:avLst/>
          </a:prstGeom>
          <a:ln>
            <a:solidFill>
              <a:schemeClr val="tx1"/>
            </a:solidFill>
          </a:ln>
        </p:spPr>
        <p:txBody>
          <a:bodyPr wrap="square">
            <a:spAutoFit/>
          </a:bodyPr>
          <a:lstStyle/>
          <a:p>
            <a:r>
              <a:rPr lang="en-US" dirty="0"/>
              <a:t>PQC </a:t>
            </a:r>
          </a:p>
          <a:p>
            <a:r>
              <a:rPr lang="en-US" dirty="0"/>
              <a:t>PAINT SHOP</a:t>
            </a:r>
            <a:endParaRPr lang="en-IN" dirty="0"/>
          </a:p>
        </p:txBody>
      </p:sp>
      <p:sp>
        <p:nvSpPr>
          <p:cNvPr id="2" name="Rectangle 1"/>
          <p:cNvSpPr/>
          <p:nvPr/>
        </p:nvSpPr>
        <p:spPr>
          <a:xfrm>
            <a:off x="251520" y="5877272"/>
            <a:ext cx="4198970" cy="461665"/>
          </a:xfrm>
          <a:prstGeom prst="rect">
            <a:avLst/>
          </a:prstGeom>
          <a:solidFill>
            <a:schemeClr val="accent6">
              <a:lumMod val="60000"/>
              <a:lumOff val="40000"/>
            </a:schemeClr>
          </a:solidFill>
          <a:ln>
            <a:solidFill>
              <a:schemeClr val="tx1"/>
            </a:solidFill>
          </a:ln>
        </p:spPr>
        <p:txBody>
          <a:bodyPr wrap="none">
            <a:spAutoFit/>
          </a:bodyPr>
          <a:lstStyle/>
          <a:p>
            <a:r>
              <a:rPr lang="en-US" sz="2400" dirty="0">
                <a:latin typeface="Arial" panose="020B0604020202020204" pitchFamily="34" charset="0"/>
                <a:cs typeface="Arial" panose="020B0604020202020204" pitchFamily="34" charset="0"/>
              </a:rPr>
              <a:t>Total Management Staff – 19 </a:t>
            </a:r>
            <a:endParaRPr lang="en-IN" sz="2400" dirty="0">
              <a:latin typeface="Arial" panose="020B0604020202020204" pitchFamily="34" charset="0"/>
              <a:cs typeface="Arial" panose="020B0604020202020204" pitchFamily="34" charset="0"/>
            </a:endParaRPr>
          </a:p>
        </p:txBody>
      </p:sp>
      <p:cxnSp>
        <p:nvCxnSpPr>
          <p:cNvPr id="49" name="Straight Arrow Connector 48"/>
          <p:cNvCxnSpPr/>
          <p:nvPr/>
        </p:nvCxnSpPr>
        <p:spPr>
          <a:xfrm>
            <a:off x="971600" y="2204864"/>
            <a:ext cx="0"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8244408" y="2204864"/>
            <a:ext cx="0"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411200" y="2708920"/>
            <a:ext cx="1192506" cy="369332"/>
          </a:xfrm>
          <a:prstGeom prst="rect">
            <a:avLst/>
          </a:prstGeom>
          <a:ln>
            <a:solidFill>
              <a:schemeClr val="tx1"/>
            </a:solidFill>
          </a:ln>
        </p:spPr>
        <p:txBody>
          <a:bodyPr wrap="none">
            <a:spAutoFit/>
          </a:bodyPr>
          <a:lstStyle/>
          <a:p>
            <a:r>
              <a:rPr lang="en-US" dirty="0"/>
              <a:t>PURCHASE</a:t>
            </a:r>
            <a:endParaRPr lang="en-IN" dirty="0"/>
          </a:p>
        </p:txBody>
      </p:sp>
      <p:sp>
        <p:nvSpPr>
          <p:cNvPr id="56" name="Rectangle 55"/>
          <p:cNvSpPr/>
          <p:nvPr/>
        </p:nvSpPr>
        <p:spPr>
          <a:xfrm>
            <a:off x="7941062" y="2708920"/>
            <a:ext cx="735394" cy="369332"/>
          </a:xfrm>
          <a:prstGeom prst="rect">
            <a:avLst/>
          </a:prstGeom>
          <a:ln>
            <a:solidFill>
              <a:schemeClr val="tx1"/>
            </a:solidFill>
          </a:ln>
        </p:spPr>
        <p:txBody>
          <a:bodyPr wrap="none">
            <a:spAutoFit/>
          </a:bodyPr>
          <a:lstStyle/>
          <a:p>
            <a:r>
              <a:rPr lang="en-US" dirty="0"/>
              <a:t>SALES</a:t>
            </a:r>
            <a:endParaRPr lang="en-IN" dirty="0"/>
          </a:p>
        </p:txBody>
      </p:sp>
      <p:pic>
        <p:nvPicPr>
          <p:cNvPr id="57" name="Picture 56"/>
          <p:cNvPicPr>
            <a:picLocks noChangeAspect="1"/>
          </p:cNvPicPr>
          <p:nvPr/>
        </p:nvPicPr>
        <p:blipFill rotWithShape="1">
          <a:blip r:embed="rId3" cstate="print">
            <a:extLst>
              <a:ext uri="{28A0092B-C50C-407E-A947-70E740481C1C}">
                <a14:useLocalDpi xmlns:a14="http://schemas.microsoft.com/office/drawing/2010/main" val="0"/>
              </a:ext>
            </a:extLst>
          </a:blip>
          <a:srcRect l="12589" t="10568" r="9690" b="13000"/>
          <a:stretch/>
        </p:blipFill>
        <p:spPr>
          <a:xfrm>
            <a:off x="107504" y="155259"/>
            <a:ext cx="1937982" cy="8254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EE65EAFD-AD43-4427-2828-8AD40EE73030}"/>
              </a:ext>
            </a:extLst>
          </p:cNvPr>
          <p:cNvSpPr txBox="1"/>
          <p:nvPr/>
        </p:nvSpPr>
        <p:spPr>
          <a:xfrm>
            <a:off x="3354761" y="1142165"/>
            <a:ext cx="2232248" cy="707886"/>
          </a:xfrm>
          <a:prstGeom prst="rect">
            <a:avLst/>
          </a:prstGeom>
          <a:noFill/>
          <a:ln>
            <a:solidFill>
              <a:schemeClr val="tx1"/>
            </a:solidFill>
          </a:ln>
        </p:spPr>
        <p:txBody>
          <a:bodyPr wrap="square" rtlCol="0">
            <a:spAutoFit/>
          </a:bodyPr>
          <a:lstStyle/>
          <a:p>
            <a:pPr algn="ctr"/>
            <a:r>
              <a:rPr lang="en-US" sz="2000" b="1" dirty="0"/>
              <a:t>Mr. Devesh Goyal</a:t>
            </a:r>
          </a:p>
          <a:p>
            <a:pPr algn="ctr"/>
            <a:r>
              <a:rPr lang="en-US" sz="2000" dirty="0"/>
              <a:t>Managing Director</a:t>
            </a:r>
            <a:endParaRPr lang="en-IN" sz="2000" dirty="0"/>
          </a:p>
        </p:txBody>
      </p:sp>
      <p:sp>
        <p:nvSpPr>
          <p:cNvPr id="4" name="TextBox 3">
            <a:extLst>
              <a:ext uri="{FF2B5EF4-FFF2-40B4-BE49-F238E27FC236}">
                <a16:creationId xmlns:a16="http://schemas.microsoft.com/office/drawing/2014/main" id="{6B089ADC-664E-0187-61EC-179BDDBFB4EB}"/>
              </a:ext>
            </a:extLst>
          </p:cNvPr>
          <p:cNvSpPr txBox="1"/>
          <p:nvPr/>
        </p:nvSpPr>
        <p:spPr>
          <a:xfrm>
            <a:off x="5868144" y="1136938"/>
            <a:ext cx="2232248" cy="707886"/>
          </a:xfrm>
          <a:prstGeom prst="rect">
            <a:avLst/>
          </a:prstGeom>
          <a:noFill/>
          <a:ln>
            <a:solidFill>
              <a:schemeClr val="tx1"/>
            </a:solidFill>
          </a:ln>
        </p:spPr>
        <p:txBody>
          <a:bodyPr wrap="square" rtlCol="0">
            <a:spAutoFit/>
          </a:bodyPr>
          <a:lstStyle/>
          <a:p>
            <a:pPr algn="ctr"/>
            <a:r>
              <a:rPr lang="en-US" sz="2000" b="1" dirty="0"/>
              <a:t>Mr. Meenu Goyal</a:t>
            </a:r>
          </a:p>
          <a:p>
            <a:pPr algn="ctr"/>
            <a:r>
              <a:rPr lang="en-US" sz="2000" dirty="0"/>
              <a:t>Managing Director</a:t>
            </a:r>
            <a:endParaRPr lang="en-IN" sz="2000" dirty="0"/>
          </a:p>
        </p:txBody>
      </p:sp>
      <p:cxnSp>
        <p:nvCxnSpPr>
          <p:cNvPr id="5" name="Straight Connector 4">
            <a:extLst>
              <a:ext uri="{FF2B5EF4-FFF2-40B4-BE49-F238E27FC236}">
                <a16:creationId xmlns:a16="http://schemas.microsoft.com/office/drawing/2014/main" id="{F15D8FA6-61B6-81EC-AC45-E60F21CC308C}"/>
              </a:ext>
            </a:extLst>
          </p:cNvPr>
          <p:cNvCxnSpPr/>
          <p:nvPr/>
        </p:nvCxnSpPr>
        <p:spPr>
          <a:xfrm>
            <a:off x="6991121" y="1850051"/>
            <a:ext cx="0" cy="372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F022A2B-5742-2E42-BFE8-B02F8A72F46B}"/>
              </a:ext>
            </a:extLst>
          </p:cNvPr>
          <p:cNvCxnSpPr/>
          <p:nvPr/>
        </p:nvCxnSpPr>
        <p:spPr>
          <a:xfrm>
            <a:off x="4499992" y="1850051"/>
            <a:ext cx="0" cy="3722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962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par>
                                <p:cTn id="19" presetID="2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par>
                                <p:cTn id="35" presetID="16" presetClass="entr" presetSubtype="21"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par>
                                <p:cTn id="38" presetID="16" presetClass="entr" presetSubtype="21"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arn(inVertical)">
                                      <p:cBhvr>
                                        <p:cTn id="40" dur="500"/>
                                        <p:tgtEl>
                                          <p:spTgt spid="24"/>
                                        </p:tgtEl>
                                      </p:cBhvr>
                                    </p:animEffect>
                                  </p:childTnLst>
                                </p:cTn>
                              </p:par>
                              <p:par>
                                <p:cTn id="41" presetID="16" presetClass="entr" presetSubtype="21"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inVertical)">
                                      <p:cBhvr>
                                        <p:cTn id="43" dur="500"/>
                                        <p:tgtEl>
                                          <p:spTgt spid="33"/>
                                        </p:tgtEl>
                                      </p:cBhvr>
                                    </p:animEffect>
                                  </p:childTnLst>
                                </p:cTn>
                              </p:par>
                              <p:par>
                                <p:cTn id="44" presetID="16" presetClass="entr" presetSubtype="21"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inVertical)">
                                      <p:cBhvr>
                                        <p:cTn id="46" dur="500"/>
                                        <p:tgtEl>
                                          <p:spTgt spid="25"/>
                                        </p:tgtEl>
                                      </p:cBhvr>
                                    </p:animEffect>
                                  </p:childTnLst>
                                </p:cTn>
                              </p:par>
                              <p:par>
                                <p:cTn id="47" presetID="16" presetClass="entr" presetSubtype="21"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barn(inVertical)">
                                      <p:cBhvr>
                                        <p:cTn id="49" dur="500"/>
                                        <p:tgtEl>
                                          <p:spTgt spid="32"/>
                                        </p:tgtEl>
                                      </p:cBhvr>
                                    </p:animEffect>
                                  </p:childTnLst>
                                </p:cTn>
                              </p:par>
                              <p:par>
                                <p:cTn id="50" presetID="16" presetClass="entr" presetSubtype="21" fill="hold"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circle(in)">
                                      <p:cBhvr>
                                        <p:cTn id="57" dur="2000"/>
                                        <p:tgtEl>
                                          <p:spTgt spid="27"/>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circle(in)">
                                      <p:cBhvr>
                                        <p:cTn id="60" dur="2000"/>
                                        <p:tgtEl>
                                          <p:spTgt spid="29"/>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circle(in)">
                                      <p:cBhvr>
                                        <p:cTn id="63" dur="2000"/>
                                        <p:tgtEl>
                                          <p:spTgt spid="30"/>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circle(in)">
                                      <p:cBhvr>
                                        <p:cTn id="66" dur="2000"/>
                                        <p:tgtEl>
                                          <p:spTgt spid="35"/>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circle(in)">
                                      <p:cBhvr>
                                        <p:cTn id="69" dur="2000"/>
                                        <p:tgtEl>
                                          <p:spTgt spid="3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down)">
                                      <p:cBhvr>
                                        <p:cTn id="74" dur="500"/>
                                        <p:tgtEl>
                                          <p:spTgt spid="37"/>
                                        </p:tgtEl>
                                      </p:cBhvr>
                                    </p:animEffect>
                                  </p:childTnLst>
                                </p:cTn>
                              </p:par>
                              <p:par>
                                <p:cTn id="75" presetID="22" presetClass="entr" presetSubtype="4" fill="hold"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down)">
                                      <p:cBhvr>
                                        <p:cTn id="77" dur="500"/>
                                        <p:tgtEl>
                                          <p:spTgt spid="39"/>
                                        </p:tgtEl>
                                      </p:cBhvr>
                                    </p:animEffect>
                                  </p:childTnLst>
                                </p:cTn>
                              </p:par>
                              <p:par>
                                <p:cTn id="78" presetID="22" presetClass="entr" presetSubtype="4" fill="hold" nodeType="with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par>
                                <p:cTn id="81" presetID="22" presetClass="entr" presetSubtype="4" fill="hold" nodeType="with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wipe(down)">
                                      <p:cBhvr>
                                        <p:cTn id="83" dur="500"/>
                                        <p:tgtEl>
                                          <p:spTgt spid="51"/>
                                        </p:tgtEl>
                                      </p:cBhvr>
                                    </p:animEffect>
                                  </p:childTnLst>
                                </p:cTn>
                              </p:par>
                              <p:par>
                                <p:cTn id="84" presetID="22" presetClass="entr" presetSubtype="4" fill="hold"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wipe(down)">
                                      <p:cBhvr>
                                        <p:cTn id="86" dur="500"/>
                                        <p:tgtEl>
                                          <p:spTgt spid="42"/>
                                        </p:tgtEl>
                                      </p:cBhvr>
                                    </p:animEffect>
                                  </p:childTnLst>
                                </p:cTn>
                              </p:par>
                              <p:par>
                                <p:cTn id="87" presetID="22" presetClass="entr" presetSubtype="4" fill="hold" nodeType="with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down)">
                                      <p:cBhvr>
                                        <p:cTn id="89" dur="500"/>
                                        <p:tgtEl>
                                          <p:spTgt spid="43"/>
                                        </p:tgtEl>
                                      </p:cBhvr>
                                    </p:animEffect>
                                  </p:childTnLst>
                                </p:cTn>
                              </p:par>
                              <p:par>
                                <p:cTn id="90" presetID="22" presetClass="entr" presetSubtype="4" fill="hold" nodeType="with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down)">
                                      <p:cBhvr>
                                        <p:cTn id="92" dur="500"/>
                                        <p:tgtEl>
                                          <p:spTgt spid="52"/>
                                        </p:tgtEl>
                                      </p:cBhvr>
                                    </p:animEffect>
                                  </p:childTnLst>
                                </p:cTn>
                              </p:par>
                              <p:par>
                                <p:cTn id="93" presetID="22" presetClass="entr" presetSubtype="4" fill="hold" nodeType="with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wipe(down)">
                                      <p:cBhvr>
                                        <p:cTn id="95" dur="500"/>
                                        <p:tgtEl>
                                          <p:spTgt spid="44"/>
                                        </p:tgtEl>
                                      </p:cBhvr>
                                    </p:animEffect>
                                  </p:childTnLst>
                                </p:cTn>
                              </p:par>
                            </p:childTnLst>
                          </p:cTn>
                        </p:par>
                      </p:childTnLst>
                    </p:cTn>
                  </p:par>
                  <p:par>
                    <p:cTn id="96" fill="hold">
                      <p:stCondLst>
                        <p:cond delay="indefinite"/>
                      </p:stCondLst>
                      <p:childTnLst>
                        <p:par>
                          <p:cTn id="97" fill="hold">
                            <p:stCondLst>
                              <p:cond delay="0"/>
                            </p:stCondLst>
                            <p:childTnLst>
                              <p:par>
                                <p:cTn id="98" presetID="6" presetClass="entr" presetSubtype="16" fill="hold" grpId="0" nodeType="click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circle(in)">
                                      <p:cBhvr>
                                        <p:cTn id="100" dur="2000"/>
                                        <p:tgtEl>
                                          <p:spTgt spid="46"/>
                                        </p:tgtEl>
                                      </p:cBhvr>
                                    </p:animEffect>
                                  </p:childTnLst>
                                </p:cTn>
                              </p:par>
                              <p:par>
                                <p:cTn id="101" presetID="6" presetClass="entr" presetSubtype="16"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circle(in)">
                                      <p:cBhvr>
                                        <p:cTn id="103" dur="2000"/>
                                        <p:tgtEl>
                                          <p:spTgt spid="45"/>
                                        </p:tgtEl>
                                      </p:cBhvr>
                                    </p:animEffect>
                                  </p:childTnLst>
                                </p:cTn>
                              </p:par>
                              <p:par>
                                <p:cTn id="104" presetID="6" presetClass="entr" presetSubtype="16" fill="hold" grpId="0" nodeType="withEffect">
                                  <p:stCondLst>
                                    <p:cond delay="0"/>
                                  </p:stCondLst>
                                  <p:childTnLst>
                                    <p:set>
                                      <p:cBhvr>
                                        <p:cTn id="105" dur="1" fill="hold">
                                          <p:stCondLst>
                                            <p:cond delay="0"/>
                                          </p:stCondLst>
                                        </p:cTn>
                                        <p:tgtEl>
                                          <p:spTgt spid="47"/>
                                        </p:tgtEl>
                                        <p:attrNameLst>
                                          <p:attrName>style.visibility</p:attrName>
                                        </p:attrNameLst>
                                      </p:cBhvr>
                                      <p:to>
                                        <p:strVal val="visible"/>
                                      </p:to>
                                    </p:set>
                                    <p:animEffect transition="in" filter="circle(in)">
                                      <p:cBhvr>
                                        <p:cTn id="106" dur="2000"/>
                                        <p:tgtEl>
                                          <p:spTgt spid="47"/>
                                        </p:tgtEl>
                                      </p:cBhvr>
                                    </p:animEffect>
                                  </p:childTnLst>
                                </p:cTn>
                              </p:par>
                              <p:par>
                                <p:cTn id="107" presetID="6" presetClass="entr" presetSubtype="16" fill="hold" grpId="0" nodeType="withEffect">
                                  <p:stCondLst>
                                    <p:cond delay="0"/>
                                  </p:stCondLst>
                                  <p:childTnLst>
                                    <p:set>
                                      <p:cBhvr>
                                        <p:cTn id="108" dur="1" fill="hold">
                                          <p:stCondLst>
                                            <p:cond delay="0"/>
                                          </p:stCondLst>
                                        </p:cTn>
                                        <p:tgtEl>
                                          <p:spTgt spid="48"/>
                                        </p:tgtEl>
                                        <p:attrNameLst>
                                          <p:attrName>style.visibility</p:attrName>
                                        </p:attrNameLst>
                                      </p:cBhvr>
                                      <p:to>
                                        <p:strVal val="visible"/>
                                      </p:to>
                                    </p:set>
                                    <p:animEffect transition="in" filter="circle(in)">
                                      <p:cBhvr>
                                        <p:cTn id="109" dur="2000"/>
                                        <p:tgtEl>
                                          <p:spTgt spid="48"/>
                                        </p:tgtEl>
                                      </p:cBhvr>
                                    </p:animEffect>
                                  </p:childTnLst>
                                </p:cTn>
                              </p:par>
                              <p:par>
                                <p:cTn id="110" presetID="6" presetClass="entr" presetSubtype="16" fill="hold" grpId="0" nodeType="with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circle(in)">
                                      <p:cBhvr>
                                        <p:cTn id="112" dur="2000"/>
                                        <p:tgtEl>
                                          <p:spTgt spid="54"/>
                                        </p:tgtEl>
                                      </p:cBhvr>
                                    </p:animEffect>
                                  </p:childTnLst>
                                </p:cTn>
                              </p:par>
                              <p:par>
                                <p:cTn id="113" presetID="6" presetClass="entr" presetSubtype="16" fill="hold" grpId="0" nodeType="with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circle(in)">
                                      <p:cBhvr>
                                        <p:cTn id="115" dur="2000"/>
                                        <p:tgtEl>
                                          <p:spTgt spid="53"/>
                                        </p:tgtEl>
                                      </p:cBhvr>
                                    </p:animEffect>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2"/>
                                        </p:tgtEl>
                                        <p:attrNameLst>
                                          <p:attrName>style.visibility</p:attrName>
                                        </p:attrNameLst>
                                      </p:cBhvr>
                                      <p:to>
                                        <p:strVal val="visible"/>
                                      </p:to>
                                    </p:set>
                                    <p:animEffect transition="in" filter="barn(inVertical)">
                                      <p:cBhvr>
                                        <p:cTn id="120" dur="500"/>
                                        <p:tgtEl>
                                          <p:spTgt spid="2"/>
                                        </p:tgtEl>
                                      </p:cBhvr>
                                    </p:animEffect>
                                  </p:childTnLst>
                                </p:cTn>
                              </p:par>
                              <p:par>
                                <p:cTn id="121" presetID="22" presetClass="entr" presetSubtype="4" fill="hold" nodeType="withEffect">
                                  <p:stCondLst>
                                    <p:cond delay="0"/>
                                  </p:stCondLst>
                                  <p:childTnLst>
                                    <p:set>
                                      <p:cBhvr>
                                        <p:cTn id="122" dur="1" fill="hold">
                                          <p:stCondLst>
                                            <p:cond delay="0"/>
                                          </p:stCondLst>
                                        </p:cTn>
                                        <p:tgtEl>
                                          <p:spTgt spid="49"/>
                                        </p:tgtEl>
                                        <p:attrNameLst>
                                          <p:attrName>style.visibility</p:attrName>
                                        </p:attrNameLst>
                                      </p:cBhvr>
                                      <p:to>
                                        <p:strVal val="visible"/>
                                      </p:to>
                                    </p:set>
                                    <p:animEffect transition="in" filter="wipe(down)">
                                      <p:cBhvr>
                                        <p:cTn id="123" dur="500"/>
                                        <p:tgtEl>
                                          <p:spTgt spid="49"/>
                                        </p:tgtEl>
                                      </p:cBhvr>
                                    </p:animEffect>
                                  </p:childTnLst>
                                </p:cTn>
                              </p:par>
                              <p:par>
                                <p:cTn id="124" presetID="22" presetClass="entr" presetSubtype="4" fill="hold" nodeType="withEffect">
                                  <p:stCondLst>
                                    <p:cond delay="0"/>
                                  </p:stCondLst>
                                  <p:childTnLst>
                                    <p:set>
                                      <p:cBhvr>
                                        <p:cTn id="125" dur="1" fill="hold">
                                          <p:stCondLst>
                                            <p:cond delay="0"/>
                                          </p:stCondLst>
                                        </p:cTn>
                                        <p:tgtEl>
                                          <p:spTgt spid="50"/>
                                        </p:tgtEl>
                                        <p:attrNameLst>
                                          <p:attrName>style.visibility</p:attrName>
                                        </p:attrNameLst>
                                      </p:cBhvr>
                                      <p:to>
                                        <p:strVal val="visible"/>
                                      </p:to>
                                    </p:set>
                                    <p:animEffect transition="in" filter="wipe(down)">
                                      <p:cBhvr>
                                        <p:cTn id="126" dur="500"/>
                                        <p:tgtEl>
                                          <p:spTgt spid="50"/>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grpId="0" nodeType="click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wipe(down)">
                                      <p:cBhvr>
                                        <p:cTn id="131" dur="500"/>
                                        <p:tgtEl>
                                          <p:spTgt spid="55"/>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56"/>
                                        </p:tgtEl>
                                        <p:attrNameLst>
                                          <p:attrName>style.visibility</p:attrName>
                                        </p:attrNameLst>
                                      </p:cBhvr>
                                      <p:to>
                                        <p:strVal val="visible"/>
                                      </p:to>
                                    </p:set>
                                    <p:animEffect transition="in" filter="wipe(down)">
                                      <p:cBhvr>
                                        <p:cTn id="134" dur="500"/>
                                        <p:tgtEl>
                                          <p:spTgt spid="56"/>
                                        </p:tgtEl>
                                      </p:cBhvr>
                                    </p:animEffect>
                                  </p:childTnLst>
                                </p:cTn>
                              </p:par>
                            </p:childTnLst>
                          </p:cTn>
                        </p:par>
                      </p:childTnLst>
                    </p:cTn>
                  </p:par>
                  <p:par>
                    <p:cTn id="135" fill="hold">
                      <p:stCondLst>
                        <p:cond delay="indefinite"/>
                      </p:stCondLst>
                      <p:childTnLst>
                        <p:par>
                          <p:cTn id="136" fill="hold">
                            <p:stCondLst>
                              <p:cond delay="0"/>
                            </p:stCondLst>
                            <p:childTnLst>
                              <p:par>
                                <p:cTn id="137" presetID="16" presetClass="entr" presetSubtype="21" fill="hold" grpId="0" nodeType="clickEffect">
                                  <p:stCondLst>
                                    <p:cond delay="0"/>
                                  </p:stCondLst>
                                  <p:childTnLst>
                                    <p:set>
                                      <p:cBhvr>
                                        <p:cTn id="138" dur="1" fill="hold">
                                          <p:stCondLst>
                                            <p:cond delay="0"/>
                                          </p:stCondLst>
                                        </p:cTn>
                                        <p:tgtEl>
                                          <p:spTgt spid="3"/>
                                        </p:tgtEl>
                                        <p:attrNameLst>
                                          <p:attrName>style.visibility</p:attrName>
                                        </p:attrNameLst>
                                      </p:cBhvr>
                                      <p:to>
                                        <p:strVal val="visible"/>
                                      </p:to>
                                    </p:set>
                                    <p:animEffect transition="in" filter="barn(inVertical)">
                                      <p:cBhvr>
                                        <p:cTn id="139" dur="500"/>
                                        <p:tgtEl>
                                          <p:spTgt spid="3"/>
                                        </p:tgtEl>
                                      </p:cBhvr>
                                    </p:animEffect>
                                  </p:childTnLst>
                                </p:cTn>
                              </p:par>
                            </p:childTnLst>
                          </p:cTn>
                        </p:par>
                      </p:childTnLst>
                    </p:cTn>
                  </p:par>
                  <p:par>
                    <p:cTn id="140" fill="hold">
                      <p:stCondLst>
                        <p:cond delay="indefinite"/>
                      </p:stCondLst>
                      <p:childTnLst>
                        <p:par>
                          <p:cTn id="141" fill="hold">
                            <p:stCondLst>
                              <p:cond delay="0"/>
                            </p:stCondLst>
                            <p:childTnLst>
                              <p:par>
                                <p:cTn id="142" presetID="16" presetClass="entr" presetSubtype="21" fill="hold" grpId="0" nodeType="clickEffect">
                                  <p:stCondLst>
                                    <p:cond delay="0"/>
                                  </p:stCondLst>
                                  <p:childTnLst>
                                    <p:set>
                                      <p:cBhvr>
                                        <p:cTn id="143" dur="1" fill="hold">
                                          <p:stCondLst>
                                            <p:cond delay="0"/>
                                          </p:stCondLst>
                                        </p:cTn>
                                        <p:tgtEl>
                                          <p:spTgt spid="4"/>
                                        </p:tgtEl>
                                        <p:attrNameLst>
                                          <p:attrName>style.visibility</p:attrName>
                                        </p:attrNameLst>
                                      </p:cBhvr>
                                      <p:to>
                                        <p:strVal val="visible"/>
                                      </p:to>
                                    </p:set>
                                    <p:animEffect transition="in" filter="barn(inVertical)">
                                      <p:cBhvr>
                                        <p:cTn id="144" dur="500"/>
                                        <p:tgtEl>
                                          <p:spTgt spid="4"/>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nodeType="clickEffect">
                                  <p:stCondLst>
                                    <p:cond delay="0"/>
                                  </p:stCondLst>
                                  <p:childTnLst>
                                    <p:set>
                                      <p:cBhvr>
                                        <p:cTn id="148" dur="1" fill="hold">
                                          <p:stCondLst>
                                            <p:cond delay="0"/>
                                          </p:stCondLst>
                                        </p:cTn>
                                        <p:tgtEl>
                                          <p:spTgt spid="5"/>
                                        </p:tgtEl>
                                        <p:attrNameLst>
                                          <p:attrName>style.visibility</p:attrName>
                                        </p:attrNameLst>
                                      </p:cBhvr>
                                      <p:to>
                                        <p:strVal val="visible"/>
                                      </p:to>
                                    </p:set>
                                    <p:animEffect transition="in" filter="wipe(down)">
                                      <p:cBhvr>
                                        <p:cTn id="149" dur="500"/>
                                        <p:tgtEl>
                                          <p:spTgt spid="5"/>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nodeType="clickEffect">
                                  <p:stCondLst>
                                    <p:cond delay="0"/>
                                  </p:stCondLst>
                                  <p:childTnLst>
                                    <p:set>
                                      <p:cBhvr>
                                        <p:cTn id="153" dur="1" fill="hold">
                                          <p:stCondLst>
                                            <p:cond delay="0"/>
                                          </p:stCondLst>
                                        </p:cTn>
                                        <p:tgtEl>
                                          <p:spTgt spid="6"/>
                                        </p:tgtEl>
                                        <p:attrNameLst>
                                          <p:attrName>style.visibility</p:attrName>
                                        </p:attrNameLst>
                                      </p:cBhvr>
                                      <p:to>
                                        <p:strVal val="visible"/>
                                      </p:to>
                                    </p:set>
                                    <p:animEffect transition="in" filter="wipe(down)">
                                      <p:cBhvr>
                                        <p:cTn id="15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27" grpId="0" animBg="1"/>
      <p:bldP spid="29" grpId="0" animBg="1"/>
      <p:bldP spid="30" grpId="0" animBg="1"/>
      <p:bldP spid="34" grpId="0" animBg="1"/>
      <p:bldP spid="35" grpId="0" animBg="1"/>
      <p:bldP spid="45" grpId="0" animBg="1"/>
      <p:bldP spid="46" grpId="0" animBg="1"/>
      <p:bldP spid="47" grpId="0" animBg="1"/>
      <p:bldP spid="48" grpId="0" animBg="1"/>
      <p:bldP spid="53" grpId="0" animBg="1"/>
      <p:bldP spid="54" grpId="0" animBg="1"/>
      <p:bldP spid="2" grpId="0" animBg="1"/>
      <p:bldP spid="55" grpId="0" animBg="1"/>
      <p:bldP spid="56" grpId="0" animBg="1"/>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27784" y="188640"/>
            <a:ext cx="3894015" cy="646331"/>
          </a:xfrm>
          <a:prstGeom prst="rect">
            <a:avLst/>
          </a:prstGeom>
          <a:solidFill>
            <a:schemeClr val="accent2">
              <a:lumMod val="60000"/>
              <a:lumOff val="40000"/>
            </a:schemeClr>
          </a:solidFill>
          <a:ln>
            <a:solidFill>
              <a:schemeClr val="tx1"/>
            </a:solidFill>
          </a:ln>
        </p:spPr>
        <p:txBody>
          <a:bodyPr wrap="none">
            <a:spAutoFit/>
          </a:bodyPr>
          <a:lstStyle/>
          <a:p>
            <a:r>
              <a:rPr lang="en-US" sz="3600" b="1" dirty="0"/>
              <a:t>COMPANY LAYOUT</a:t>
            </a:r>
            <a:endParaRPr lang="en-IN" sz="3600" b="1" dirty="0"/>
          </a:p>
        </p:txBody>
      </p:sp>
      <p:sp>
        <p:nvSpPr>
          <p:cNvPr id="2" name="Rectangle 1"/>
          <p:cNvSpPr/>
          <p:nvPr/>
        </p:nvSpPr>
        <p:spPr>
          <a:xfrm>
            <a:off x="448557" y="1332057"/>
            <a:ext cx="3249864" cy="523220"/>
          </a:xfrm>
          <a:prstGeom prst="rect">
            <a:avLst/>
          </a:prstGeom>
          <a:solidFill>
            <a:schemeClr val="accent6">
              <a:lumMod val="60000"/>
              <a:lumOff val="40000"/>
            </a:schemeClr>
          </a:solidFill>
          <a:ln>
            <a:solidFill>
              <a:schemeClr val="tx1"/>
            </a:solidFill>
          </a:ln>
        </p:spPr>
        <p:txBody>
          <a:bodyPr wrap="none">
            <a:spAutoFit/>
          </a:bodyPr>
          <a:lstStyle/>
          <a:p>
            <a:r>
              <a:rPr lang="en-US" sz="2800" b="1" dirty="0"/>
              <a:t>CONFERENCE ROOM</a:t>
            </a:r>
            <a:endParaRPr lang="en-IN" sz="28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2060848"/>
            <a:ext cx="9006743" cy="4725144"/>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2589" t="10568" r="9690" b="13000"/>
          <a:stretch/>
        </p:blipFill>
        <p:spPr>
          <a:xfrm>
            <a:off x="107504" y="116632"/>
            <a:ext cx="1937982" cy="8254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7174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99792" y="262389"/>
            <a:ext cx="3789820" cy="646331"/>
          </a:xfrm>
          <a:prstGeom prst="rect">
            <a:avLst/>
          </a:prstGeom>
          <a:solidFill>
            <a:schemeClr val="accent2">
              <a:lumMod val="60000"/>
              <a:lumOff val="40000"/>
            </a:schemeClr>
          </a:solidFill>
          <a:ln>
            <a:solidFill>
              <a:schemeClr val="tx1"/>
            </a:solidFill>
          </a:ln>
        </p:spPr>
        <p:txBody>
          <a:bodyPr wrap="none">
            <a:spAutoFit/>
          </a:bodyPr>
          <a:lstStyle/>
          <a:p>
            <a:r>
              <a:rPr lang="en-US" sz="3600" b="1" dirty="0"/>
              <a:t>COMPANY LAYOUT</a:t>
            </a:r>
            <a:endParaRPr lang="en-IN" sz="3600" b="1" dirty="0"/>
          </a:p>
        </p:txBody>
      </p:sp>
      <p:sp>
        <p:nvSpPr>
          <p:cNvPr id="3" name="Rectangle 2"/>
          <p:cNvSpPr/>
          <p:nvPr/>
        </p:nvSpPr>
        <p:spPr>
          <a:xfrm>
            <a:off x="141326" y="1196752"/>
            <a:ext cx="3192412" cy="461665"/>
          </a:xfrm>
          <a:prstGeom prst="rect">
            <a:avLst/>
          </a:prstGeom>
          <a:solidFill>
            <a:schemeClr val="accent6">
              <a:lumMod val="60000"/>
              <a:lumOff val="40000"/>
            </a:schemeClr>
          </a:solidFill>
          <a:ln>
            <a:solidFill>
              <a:schemeClr val="tx1"/>
            </a:solidFill>
          </a:ln>
        </p:spPr>
        <p:txBody>
          <a:bodyPr wrap="none">
            <a:spAutoFit/>
          </a:bodyPr>
          <a:lstStyle/>
          <a:p>
            <a:r>
              <a:rPr lang="en-IN" sz="2400" b="1" dirty="0"/>
              <a:t>GEYSER ASSEMBLY LINE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04" y="1844824"/>
            <a:ext cx="8856184" cy="4982759"/>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2589" t="10568" r="9690" b="13000"/>
          <a:stretch/>
        </p:blipFill>
        <p:spPr>
          <a:xfrm>
            <a:off x="107504" y="155259"/>
            <a:ext cx="1937982" cy="8254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4853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99792" y="262389"/>
            <a:ext cx="3789820" cy="646331"/>
          </a:xfrm>
          <a:prstGeom prst="rect">
            <a:avLst/>
          </a:prstGeom>
          <a:solidFill>
            <a:schemeClr val="accent2">
              <a:lumMod val="60000"/>
              <a:lumOff val="40000"/>
            </a:schemeClr>
          </a:solidFill>
          <a:ln>
            <a:solidFill>
              <a:schemeClr val="tx1"/>
            </a:solidFill>
          </a:ln>
        </p:spPr>
        <p:txBody>
          <a:bodyPr wrap="none">
            <a:spAutoFit/>
          </a:bodyPr>
          <a:lstStyle/>
          <a:p>
            <a:r>
              <a:rPr lang="en-US" sz="3600" b="1" dirty="0"/>
              <a:t>COMPANY LAYOUT</a:t>
            </a:r>
            <a:endParaRPr lang="en-IN" sz="3600"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844824"/>
            <a:ext cx="3960440" cy="4901367"/>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274013" y="1196752"/>
            <a:ext cx="3289875" cy="461665"/>
          </a:xfrm>
          <a:prstGeom prst="rect">
            <a:avLst/>
          </a:prstGeom>
          <a:solidFill>
            <a:schemeClr val="accent6">
              <a:lumMod val="60000"/>
              <a:lumOff val="40000"/>
            </a:schemeClr>
          </a:solidFill>
          <a:ln>
            <a:solidFill>
              <a:schemeClr val="tx1"/>
            </a:solidFill>
          </a:ln>
        </p:spPr>
        <p:txBody>
          <a:bodyPr wrap="none">
            <a:spAutoFit/>
          </a:bodyPr>
          <a:lstStyle/>
          <a:p>
            <a:r>
              <a:rPr lang="en-IN" sz="2400" b="1" dirty="0"/>
              <a:t>LAB ENDURANCE ROOM</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2589" t="10568" r="9690" b="13000"/>
          <a:stretch/>
        </p:blipFill>
        <p:spPr>
          <a:xfrm>
            <a:off x="107504" y="155259"/>
            <a:ext cx="1937982" cy="8254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5219" t="8538"/>
          <a:stretch/>
        </p:blipFill>
        <p:spPr>
          <a:xfrm>
            <a:off x="4283968" y="1844824"/>
            <a:ext cx="4653049" cy="4901366"/>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5176196" y="1196751"/>
            <a:ext cx="3137141" cy="461665"/>
          </a:xfrm>
          <a:prstGeom prst="rect">
            <a:avLst/>
          </a:prstGeom>
          <a:solidFill>
            <a:schemeClr val="accent6">
              <a:lumMod val="60000"/>
              <a:lumOff val="40000"/>
            </a:schemeClr>
          </a:solidFill>
          <a:ln>
            <a:solidFill>
              <a:schemeClr val="tx1"/>
            </a:solidFill>
          </a:ln>
        </p:spPr>
        <p:txBody>
          <a:bodyPr wrap="none">
            <a:spAutoFit/>
          </a:bodyPr>
          <a:lstStyle/>
          <a:p>
            <a:r>
              <a:rPr lang="en-IN" sz="2400" b="1" dirty="0"/>
              <a:t>CYCLIC PRESSURE TEST</a:t>
            </a:r>
          </a:p>
        </p:txBody>
      </p:sp>
    </p:spTree>
    <p:extLst>
      <p:ext uri="{BB962C8B-B14F-4D97-AF65-F5344CB8AC3E}">
        <p14:creationId xmlns:p14="http://schemas.microsoft.com/office/powerpoint/2010/main" val="390269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530</Words>
  <Application>Microsoft Office PowerPoint</Application>
  <PresentationFormat>On-screen Show (4:3)</PresentationFormat>
  <Paragraphs>110</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Bahnschrift Light</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STAR</dc:creator>
  <cp:lastModifiedBy>RANJEET SINGH</cp:lastModifiedBy>
  <cp:revision>67</cp:revision>
  <cp:lastPrinted>2023-05-11T11:45:15Z</cp:lastPrinted>
  <dcterms:created xsi:type="dcterms:W3CDTF">2023-05-05T12:12:43Z</dcterms:created>
  <dcterms:modified xsi:type="dcterms:W3CDTF">2023-05-11T12:36:29Z</dcterms:modified>
</cp:coreProperties>
</file>